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heme/theme2.xml" ContentType="application/vnd.openxmlformats-officedocument.them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heme/theme3.xml" ContentType="application/vnd.openxmlformats-officedocument.them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notesSlides/notesSlide1.xml" ContentType="application/vnd.openxmlformats-officedocument.presentationml.notesSlide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2.xml" ContentType="application/vnd.openxmlformats-officedocument.presentationml.notesSlid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notesSlides/notesSlide3.xml" ContentType="application/vnd.openxmlformats-officedocument.presentationml.notesSlide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notesSlides/notesSlide4.xml" ContentType="application/vnd.openxmlformats-officedocument.presentationml.notesSlide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notesSlides/notesSlide5.xml" ContentType="application/vnd.openxmlformats-officedocument.presentationml.notesSlide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notesSlides/notesSlide6.xml" ContentType="application/vnd.openxmlformats-officedocument.presentationml.notesSlide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notesSlides/notesSlide7.xml" ContentType="application/vnd.openxmlformats-officedocument.presentationml.notesSlide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notesSlides/notesSlide8.xml" ContentType="application/vnd.openxmlformats-officedocument.presentationml.notesSlide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8" r:id="rId3"/>
    <p:sldId id="365" r:id="rId4"/>
    <p:sldId id="366" r:id="rId5"/>
    <p:sldId id="321" r:id="rId6"/>
    <p:sldId id="322" r:id="rId7"/>
    <p:sldId id="340" r:id="rId8"/>
    <p:sldId id="323" r:id="rId9"/>
    <p:sldId id="369" r:id="rId10"/>
    <p:sldId id="325" r:id="rId11"/>
    <p:sldId id="370" r:id="rId12"/>
    <p:sldId id="327" r:id="rId13"/>
    <p:sldId id="367" r:id="rId14"/>
    <p:sldId id="379" r:id="rId15"/>
    <p:sldId id="329" r:id="rId16"/>
    <p:sldId id="328" r:id="rId17"/>
    <p:sldId id="371" r:id="rId18"/>
    <p:sldId id="373" r:id="rId19"/>
    <p:sldId id="374" r:id="rId20"/>
    <p:sldId id="376" r:id="rId21"/>
    <p:sldId id="377" r:id="rId22"/>
    <p:sldId id="304" r:id="rId23"/>
    <p:sldId id="378" r:id="rId24"/>
    <p:sldId id="334" r:id="rId25"/>
    <p:sldId id="335" r:id="rId26"/>
    <p:sldId id="336" r:id="rId27"/>
    <p:sldId id="380" r:id="rId28"/>
    <p:sldId id="282" r:id="rId29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2582652630@qq.com" initials="2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2" autoAdjust="0"/>
    <p:restoredTop sz="92692" autoAdjust="0"/>
  </p:normalViewPr>
  <p:slideViewPr>
    <p:cSldViewPr snapToGrid="0" showGuides="1">
      <p:cViewPr varScale="1">
        <p:scale>
          <a:sx n="65" d="100"/>
          <a:sy n="65" d="100"/>
        </p:scale>
        <p:origin x="621" y="48"/>
      </p:cViewPr>
      <p:guideLst>
        <p:guide orient="horz" pos="2115"/>
        <p:guide pos="389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heme" Target="../theme/theme3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" Type="http://schemas.openxmlformats.org/officeDocument/2006/relationships/theme" Target="../theme/theme2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E0BC6-38A4-47D2-A16E-1969BFB3BA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1FDB-DAD7-4D52-9BAA-0952733343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4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420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426.xml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433.xml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446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随着时代的发展，载体变得多种多样，之前是纸、书本，现在是手机平板</a:t>
            </a:r>
          </a:p>
          <a:p>
            <a:r>
              <a:rPr lang="zh-CN" altLang="en-US"/>
              <a:t>共享性，疫情期间线上听网课就是共享性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2FBCB0EC-DADA-4401-B417-32D553C89784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/>
              <a:t>C语言的组成和形式有一个简单的了解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DE111FDB-DAD7-4D52-9BAA-09527333435C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对于这样一串数字你并不知道它是什么意思，但如果把它经过加工处理，放在天气预报中，这样你就知道，32代表当天气温是32摄氏度，45代表空气质量指数，2代表风速，1855代表当前时间，此时数据就成为了有意义的信息。其中对数据的加工处理主要包括六个环节，分别是采集、加工、传输、存储、检索、输出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2FBCB0EC-DADA-4401-B417-32D553C89784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/>
              <a:t>C语言的组成和形式有一个简单的了解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DE111FDB-DAD7-4D52-9BAA-09527333435C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/>
              <a:t>C语言的组成和形式有一个简单的了解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DE111FDB-DAD7-4D52-9BAA-09527333435C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/>
              <a:t>C语言的组成和形式有一个简单的了解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DE111FDB-DAD7-4D52-9BAA-09527333435C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/>
              <a:t>C语言的组成和形式有一个简单的了解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DE111FDB-DAD7-4D52-9BAA-09527333435C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16"/>
          <a:stretch>
            <a:fillRect/>
          </a:stretch>
        </p:blipFill>
        <p:spPr>
          <a:xfrm>
            <a:off x="0" y="0"/>
            <a:ext cx="12192000" cy="7389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80"/>
          <a:stretch>
            <a:fillRect/>
          </a:stretch>
        </p:blipFill>
        <p:spPr>
          <a:xfrm>
            <a:off x="0" y="6313714"/>
            <a:ext cx="12192000" cy="544286"/>
          </a:xfrm>
          <a:prstGeom prst="rect">
            <a:avLst/>
          </a:prstGeom>
        </p:spPr>
      </p:pic>
      <p:grpSp>
        <p:nvGrpSpPr>
          <p:cNvPr id="9" name="组合 8"/>
          <p:cNvGrpSpPr/>
          <p:nvPr userDrawn="1">
            <p:custDataLst>
              <p:tags r:id="rId3"/>
            </p:custDataLst>
          </p:nvPr>
        </p:nvGrpSpPr>
        <p:grpSpPr>
          <a:xfrm>
            <a:off x="0" y="134543"/>
            <a:ext cx="465354" cy="469881"/>
            <a:chOff x="2099842" y="1975504"/>
            <a:chExt cx="823123" cy="831130"/>
          </a:xfrm>
          <a:solidFill>
            <a:schemeClr val="bg1"/>
          </a:solidFill>
        </p:grpSpPr>
        <p:sp>
          <p:nvSpPr>
            <p:cNvPr id="10" name="等腰三角形 9"/>
            <p:cNvSpPr/>
            <p:nvPr>
              <p:custDataLst>
                <p:tags r:id="rId4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>
              <p:custDataLst>
                <p:tags r:id="rId5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等腰三角形 11"/>
            <p:cNvSpPr/>
            <p:nvPr>
              <p:custDataLst>
                <p:tags r:id="rId6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C0710-1941-4207-AFC4-70422DBD405E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3F7A2-AB4B-46DB-92F9-EC6C90760E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tags" Target="../tags/tag90.xml"/><Relationship Id="rId18" Type="http://schemas.openxmlformats.org/officeDocument/2006/relationships/tags" Target="../tags/tag95.xml"/><Relationship Id="rId26" Type="http://schemas.openxmlformats.org/officeDocument/2006/relationships/tags" Target="../tags/tag103.xml"/><Relationship Id="rId3" Type="http://schemas.openxmlformats.org/officeDocument/2006/relationships/tags" Target="../tags/tag80.xml"/><Relationship Id="rId21" Type="http://schemas.openxmlformats.org/officeDocument/2006/relationships/tags" Target="../tags/tag98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17" Type="http://schemas.openxmlformats.org/officeDocument/2006/relationships/tags" Target="../tags/tag94.xml"/><Relationship Id="rId25" Type="http://schemas.openxmlformats.org/officeDocument/2006/relationships/tags" Target="../tags/tag102.xml"/><Relationship Id="rId2" Type="http://schemas.openxmlformats.org/officeDocument/2006/relationships/tags" Target="../tags/tag79.xml"/><Relationship Id="rId16" Type="http://schemas.openxmlformats.org/officeDocument/2006/relationships/tags" Target="../tags/tag93.xml"/><Relationship Id="rId20" Type="http://schemas.openxmlformats.org/officeDocument/2006/relationships/tags" Target="../tags/tag97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24" Type="http://schemas.openxmlformats.org/officeDocument/2006/relationships/tags" Target="../tags/tag101.xml"/><Relationship Id="rId5" Type="http://schemas.openxmlformats.org/officeDocument/2006/relationships/tags" Target="../tags/tag82.xml"/><Relationship Id="rId15" Type="http://schemas.openxmlformats.org/officeDocument/2006/relationships/tags" Target="../tags/tag92.xml"/><Relationship Id="rId23" Type="http://schemas.openxmlformats.org/officeDocument/2006/relationships/tags" Target="../tags/tag100.xml"/><Relationship Id="rId10" Type="http://schemas.openxmlformats.org/officeDocument/2006/relationships/tags" Target="../tags/tag87.xml"/><Relationship Id="rId19" Type="http://schemas.openxmlformats.org/officeDocument/2006/relationships/tags" Target="../tags/tag96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tags" Target="../tags/tag91.xml"/><Relationship Id="rId22" Type="http://schemas.openxmlformats.org/officeDocument/2006/relationships/tags" Target="../tags/tag99.xml"/><Relationship Id="rId27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18" Type="http://schemas.openxmlformats.org/officeDocument/2006/relationships/tags" Target="../tags/tag257.xml"/><Relationship Id="rId26" Type="http://schemas.openxmlformats.org/officeDocument/2006/relationships/image" Target="../media/image22.jpeg"/><Relationship Id="rId3" Type="http://schemas.openxmlformats.org/officeDocument/2006/relationships/tags" Target="../tags/tag242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tags" Target="../tags/tag256.xml"/><Relationship Id="rId25" Type="http://schemas.openxmlformats.org/officeDocument/2006/relationships/image" Target="../media/image21.jpeg"/><Relationship Id="rId2" Type="http://schemas.openxmlformats.org/officeDocument/2006/relationships/tags" Target="../tags/tag241.xml"/><Relationship Id="rId16" Type="http://schemas.openxmlformats.org/officeDocument/2006/relationships/tags" Target="../tags/tag255.xml"/><Relationship Id="rId20" Type="http://schemas.openxmlformats.org/officeDocument/2006/relationships/tags" Target="../tags/tag259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24" Type="http://schemas.openxmlformats.org/officeDocument/2006/relationships/image" Target="../media/image20.png"/><Relationship Id="rId5" Type="http://schemas.openxmlformats.org/officeDocument/2006/relationships/tags" Target="../tags/tag244.xml"/><Relationship Id="rId15" Type="http://schemas.openxmlformats.org/officeDocument/2006/relationships/tags" Target="../tags/tag254.xml"/><Relationship Id="rId23" Type="http://schemas.openxmlformats.org/officeDocument/2006/relationships/image" Target="../media/image19.jpeg"/><Relationship Id="rId10" Type="http://schemas.openxmlformats.org/officeDocument/2006/relationships/tags" Target="../tags/tag249.xml"/><Relationship Id="rId19" Type="http://schemas.openxmlformats.org/officeDocument/2006/relationships/tags" Target="../tags/tag258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Relationship Id="rId2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image" Target="../media/image23.jpeg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11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66.xml"/><Relationship Id="rId10" Type="http://schemas.openxmlformats.org/officeDocument/2006/relationships/tags" Target="../tags/tag271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image" Target="../media/image26.jpeg"/><Relationship Id="rId5" Type="http://schemas.openxmlformats.org/officeDocument/2006/relationships/tags" Target="../tags/tag276.xml"/><Relationship Id="rId10" Type="http://schemas.openxmlformats.org/officeDocument/2006/relationships/image" Target="../media/image25.jpeg"/><Relationship Id="rId4" Type="http://schemas.openxmlformats.org/officeDocument/2006/relationships/tags" Target="../tags/tag275.xml"/><Relationship Id="rId9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13" Type="http://schemas.openxmlformats.org/officeDocument/2006/relationships/tags" Target="../tags/tag292.xml"/><Relationship Id="rId18" Type="http://schemas.openxmlformats.org/officeDocument/2006/relationships/tags" Target="../tags/tag297.xml"/><Relationship Id="rId26" Type="http://schemas.openxmlformats.org/officeDocument/2006/relationships/tags" Target="../tags/tag305.xml"/><Relationship Id="rId3" Type="http://schemas.openxmlformats.org/officeDocument/2006/relationships/tags" Target="../tags/tag282.xml"/><Relationship Id="rId21" Type="http://schemas.openxmlformats.org/officeDocument/2006/relationships/tags" Target="../tags/tag300.xml"/><Relationship Id="rId7" Type="http://schemas.openxmlformats.org/officeDocument/2006/relationships/tags" Target="../tags/tag286.xml"/><Relationship Id="rId12" Type="http://schemas.openxmlformats.org/officeDocument/2006/relationships/tags" Target="../tags/tag291.xml"/><Relationship Id="rId17" Type="http://schemas.openxmlformats.org/officeDocument/2006/relationships/tags" Target="../tags/tag296.xml"/><Relationship Id="rId25" Type="http://schemas.openxmlformats.org/officeDocument/2006/relationships/tags" Target="../tags/tag304.xml"/><Relationship Id="rId2" Type="http://schemas.openxmlformats.org/officeDocument/2006/relationships/tags" Target="../tags/tag281.xml"/><Relationship Id="rId16" Type="http://schemas.openxmlformats.org/officeDocument/2006/relationships/tags" Target="../tags/tag295.xml"/><Relationship Id="rId20" Type="http://schemas.openxmlformats.org/officeDocument/2006/relationships/tags" Target="../tags/tag299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tags" Target="../tags/tag290.xml"/><Relationship Id="rId24" Type="http://schemas.openxmlformats.org/officeDocument/2006/relationships/tags" Target="../tags/tag303.xml"/><Relationship Id="rId5" Type="http://schemas.openxmlformats.org/officeDocument/2006/relationships/tags" Target="../tags/tag284.xml"/><Relationship Id="rId15" Type="http://schemas.openxmlformats.org/officeDocument/2006/relationships/tags" Target="../tags/tag294.xml"/><Relationship Id="rId23" Type="http://schemas.openxmlformats.org/officeDocument/2006/relationships/tags" Target="../tags/tag302.xml"/><Relationship Id="rId28" Type="http://schemas.openxmlformats.org/officeDocument/2006/relationships/tags" Target="../tags/tag307.xml"/><Relationship Id="rId10" Type="http://schemas.openxmlformats.org/officeDocument/2006/relationships/tags" Target="../tags/tag289.xml"/><Relationship Id="rId19" Type="http://schemas.openxmlformats.org/officeDocument/2006/relationships/tags" Target="../tags/tag298.xml"/><Relationship Id="rId4" Type="http://schemas.openxmlformats.org/officeDocument/2006/relationships/tags" Target="../tags/tag283.xml"/><Relationship Id="rId9" Type="http://schemas.openxmlformats.org/officeDocument/2006/relationships/tags" Target="../tags/tag288.xml"/><Relationship Id="rId14" Type="http://schemas.openxmlformats.org/officeDocument/2006/relationships/tags" Target="../tags/tag293.xml"/><Relationship Id="rId22" Type="http://schemas.openxmlformats.org/officeDocument/2006/relationships/tags" Target="../tags/tag301.xml"/><Relationship Id="rId27" Type="http://schemas.openxmlformats.org/officeDocument/2006/relationships/tags" Target="../tags/tag30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image" Target="../media/image27.pn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notesSlide" Target="../notesSlides/notesSlide2.xml"/><Relationship Id="rId17" Type="http://schemas.openxmlformats.org/officeDocument/2006/relationships/image" Target="../media/image18.png"/><Relationship Id="rId2" Type="http://schemas.openxmlformats.org/officeDocument/2006/relationships/tags" Target="../tags/tag309.xml"/><Relationship Id="rId16" Type="http://schemas.openxmlformats.org/officeDocument/2006/relationships/image" Target="../media/image30.pn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12.xml"/><Relationship Id="rId15" Type="http://schemas.openxmlformats.org/officeDocument/2006/relationships/image" Target="../media/image29.png"/><Relationship Id="rId10" Type="http://schemas.openxmlformats.org/officeDocument/2006/relationships/tags" Target="../tags/tag317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12" Type="http://schemas.openxmlformats.org/officeDocument/2006/relationships/image" Target="../media/image32.jpe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image" Target="../media/image31.jpeg"/><Relationship Id="rId5" Type="http://schemas.openxmlformats.org/officeDocument/2006/relationships/tags" Target="../tags/tag32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324.xml"/><Relationship Id="rId9" Type="http://schemas.openxmlformats.org/officeDocument/2006/relationships/tags" Target="../tags/tag3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tags" Target="../tags/tag342.xml"/><Relationship Id="rId18" Type="http://schemas.openxmlformats.org/officeDocument/2006/relationships/image" Target="../media/image35.jpeg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tags" Target="../tags/tag341.xml"/><Relationship Id="rId17" Type="http://schemas.openxmlformats.org/officeDocument/2006/relationships/image" Target="../media/image34.jpeg"/><Relationship Id="rId2" Type="http://schemas.openxmlformats.org/officeDocument/2006/relationships/tags" Target="../tags/tag331.xml"/><Relationship Id="rId16" Type="http://schemas.openxmlformats.org/officeDocument/2006/relationships/image" Target="../media/image33.jpeg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tags" Target="../tags/tag340.xml"/><Relationship Id="rId5" Type="http://schemas.openxmlformats.org/officeDocument/2006/relationships/tags" Target="../tags/tag334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39.xml"/><Relationship Id="rId19" Type="http://schemas.openxmlformats.org/officeDocument/2006/relationships/image" Target="../media/image36.jpeg"/><Relationship Id="rId4" Type="http://schemas.openxmlformats.org/officeDocument/2006/relationships/tags" Target="../tags/tag333.xml"/><Relationship Id="rId9" Type="http://schemas.openxmlformats.org/officeDocument/2006/relationships/tags" Target="../tags/tag338.xml"/><Relationship Id="rId14" Type="http://schemas.openxmlformats.org/officeDocument/2006/relationships/tags" Target="../tags/tag34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tags" Target="../tags/tag356.xml"/><Relationship Id="rId18" Type="http://schemas.openxmlformats.org/officeDocument/2006/relationships/tags" Target="../tags/tag361.xml"/><Relationship Id="rId3" Type="http://schemas.openxmlformats.org/officeDocument/2006/relationships/tags" Target="../tags/tag346.xml"/><Relationship Id="rId21" Type="http://schemas.openxmlformats.org/officeDocument/2006/relationships/image" Target="../media/image38.jpeg"/><Relationship Id="rId7" Type="http://schemas.openxmlformats.org/officeDocument/2006/relationships/tags" Target="../tags/tag350.xml"/><Relationship Id="rId12" Type="http://schemas.openxmlformats.org/officeDocument/2006/relationships/tags" Target="../tags/tag355.xml"/><Relationship Id="rId17" Type="http://schemas.openxmlformats.org/officeDocument/2006/relationships/tags" Target="../tags/tag360.xml"/><Relationship Id="rId2" Type="http://schemas.openxmlformats.org/officeDocument/2006/relationships/tags" Target="../tags/tag345.xml"/><Relationship Id="rId16" Type="http://schemas.openxmlformats.org/officeDocument/2006/relationships/tags" Target="../tags/tag359.xml"/><Relationship Id="rId20" Type="http://schemas.openxmlformats.org/officeDocument/2006/relationships/image" Target="../media/image37.jpe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24" Type="http://schemas.openxmlformats.org/officeDocument/2006/relationships/image" Target="../media/image41.png"/><Relationship Id="rId5" Type="http://schemas.openxmlformats.org/officeDocument/2006/relationships/tags" Target="../tags/tag348.xml"/><Relationship Id="rId15" Type="http://schemas.openxmlformats.org/officeDocument/2006/relationships/tags" Target="../tags/tag358.xml"/><Relationship Id="rId23" Type="http://schemas.openxmlformats.org/officeDocument/2006/relationships/image" Target="../media/image40.jpeg"/><Relationship Id="rId10" Type="http://schemas.openxmlformats.org/officeDocument/2006/relationships/tags" Target="../tags/tag353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tags" Target="../tags/tag357.xml"/><Relationship Id="rId22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64.xml"/><Relationship Id="rId7" Type="http://schemas.openxmlformats.org/officeDocument/2006/relationships/tags" Target="../tags/tag368.xml"/><Relationship Id="rId12" Type="http://schemas.openxmlformats.org/officeDocument/2006/relationships/tags" Target="../tags/tag373.xml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5" Type="http://schemas.openxmlformats.org/officeDocument/2006/relationships/tags" Target="../tags/tag366.xml"/><Relationship Id="rId10" Type="http://schemas.openxmlformats.org/officeDocument/2006/relationships/tags" Target="../tags/tag371.xml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12" Type="http://schemas.openxmlformats.org/officeDocument/2006/relationships/tags" Target="../tags/tag385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tags" Target="../tags/tag384.xml"/><Relationship Id="rId5" Type="http://schemas.openxmlformats.org/officeDocument/2006/relationships/tags" Target="../tags/tag378.xml"/><Relationship Id="rId10" Type="http://schemas.openxmlformats.org/officeDocument/2006/relationships/tags" Target="../tags/tag383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tags" Target="../tags/tag116.xml"/><Relationship Id="rId18" Type="http://schemas.openxmlformats.org/officeDocument/2006/relationships/tags" Target="../tags/tag121.xml"/><Relationship Id="rId26" Type="http://schemas.openxmlformats.org/officeDocument/2006/relationships/tags" Target="../tags/tag129.xml"/><Relationship Id="rId3" Type="http://schemas.openxmlformats.org/officeDocument/2006/relationships/tags" Target="../tags/tag106.xml"/><Relationship Id="rId21" Type="http://schemas.openxmlformats.org/officeDocument/2006/relationships/tags" Target="../tags/tag124.xml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17" Type="http://schemas.openxmlformats.org/officeDocument/2006/relationships/tags" Target="../tags/tag120.xml"/><Relationship Id="rId25" Type="http://schemas.openxmlformats.org/officeDocument/2006/relationships/tags" Target="../tags/tag128.xml"/><Relationship Id="rId2" Type="http://schemas.openxmlformats.org/officeDocument/2006/relationships/tags" Target="../tags/tag105.xml"/><Relationship Id="rId16" Type="http://schemas.openxmlformats.org/officeDocument/2006/relationships/tags" Target="../tags/tag119.xml"/><Relationship Id="rId20" Type="http://schemas.openxmlformats.org/officeDocument/2006/relationships/tags" Target="../tags/tag123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24" Type="http://schemas.openxmlformats.org/officeDocument/2006/relationships/tags" Target="../tags/tag127.xml"/><Relationship Id="rId5" Type="http://schemas.openxmlformats.org/officeDocument/2006/relationships/tags" Target="../tags/tag108.xml"/><Relationship Id="rId15" Type="http://schemas.openxmlformats.org/officeDocument/2006/relationships/tags" Target="../tags/tag118.xml"/><Relationship Id="rId23" Type="http://schemas.openxmlformats.org/officeDocument/2006/relationships/tags" Target="../tags/tag126.xml"/><Relationship Id="rId10" Type="http://schemas.openxmlformats.org/officeDocument/2006/relationships/tags" Target="../tags/tag113.xml"/><Relationship Id="rId19" Type="http://schemas.openxmlformats.org/officeDocument/2006/relationships/tags" Target="../tags/tag122.xml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tags" Target="../tags/tag117.xml"/><Relationship Id="rId22" Type="http://schemas.openxmlformats.org/officeDocument/2006/relationships/tags" Target="../tags/tag125.xml"/><Relationship Id="rId27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88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92.xml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tags" Target="../tags/tag412.xml"/><Relationship Id="rId18" Type="http://schemas.openxmlformats.org/officeDocument/2006/relationships/tags" Target="../tags/tag417.xml"/><Relationship Id="rId3" Type="http://schemas.openxmlformats.org/officeDocument/2006/relationships/tags" Target="../tags/tag402.xml"/><Relationship Id="rId21" Type="http://schemas.openxmlformats.org/officeDocument/2006/relationships/image" Target="../media/image46.svg"/><Relationship Id="rId7" Type="http://schemas.openxmlformats.org/officeDocument/2006/relationships/tags" Target="../tags/tag406.xml"/><Relationship Id="rId12" Type="http://schemas.openxmlformats.org/officeDocument/2006/relationships/tags" Target="../tags/tag411.xml"/><Relationship Id="rId17" Type="http://schemas.openxmlformats.org/officeDocument/2006/relationships/tags" Target="../tags/tag416.xml"/><Relationship Id="rId2" Type="http://schemas.openxmlformats.org/officeDocument/2006/relationships/tags" Target="../tags/tag401.xml"/><Relationship Id="rId16" Type="http://schemas.openxmlformats.org/officeDocument/2006/relationships/tags" Target="../tags/tag415.xml"/><Relationship Id="rId20" Type="http://schemas.openxmlformats.org/officeDocument/2006/relationships/notesSlide" Target="../notesSlides/notesSlide4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tags" Target="../tags/tag410.xml"/><Relationship Id="rId5" Type="http://schemas.openxmlformats.org/officeDocument/2006/relationships/tags" Target="../tags/tag404.xml"/><Relationship Id="rId15" Type="http://schemas.openxmlformats.org/officeDocument/2006/relationships/tags" Target="../tags/tag414.xml"/><Relationship Id="rId10" Type="http://schemas.openxmlformats.org/officeDocument/2006/relationships/tags" Target="../tags/tag409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403.xml"/><Relationship Id="rId9" Type="http://schemas.openxmlformats.org/officeDocument/2006/relationships/tags" Target="../tags/tag408.xml"/><Relationship Id="rId14" Type="http://schemas.openxmlformats.org/officeDocument/2006/relationships/tags" Target="../tags/tag4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23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29.xml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36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38.xml"/><Relationship Id="rId4" Type="http://schemas.openxmlformats.org/officeDocument/2006/relationships/tags" Target="../tags/tag4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3.xml"/><Relationship Id="rId1" Type="http://schemas.openxmlformats.org/officeDocument/2006/relationships/tags" Target="../tags/tag442.x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13" Type="http://schemas.openxmlformats.org/officeDocument/2006/relationships/tags" Target="../tags/tag459.xml"/><Relationship Id="rId18" Type="http://schemas.openxmlformats.org/officeDocument/2006/relationships/tags" Target="../tags/tag464.xml"/><Relationship Id="rId26" Type="http://schemas.openxmlformats.org/officeDocument/2006/relationships/tags" Target="../tags/tag472.xml"/><Relationship Id="rId3" Type="http://schemas.openxmlformats.org/officeDocument/2006/relationships/tags" Target="../tags/tag449.xml"/><Relationship Id="rId21" Type="http://schemas.openxmlformats.org/officeDocument/2006/relationships/tags" Target="../tags/tag467.xml"/><Relationship Id="rId7" Type="http://schemas.openxmlformats.org/officeDocument/2006/relationships/tags" Target="../tags/tag453.xml"/><Relationship Id="rId12" Type="http://schemas.openxmlformats.org/officeDocument/2006/relationships/tags" Target="../tags/tag458.xml"/><Relationship Id="rId17" Type="http://schemas.openxmlformats.org/officeDocument/2006/relationships/tags" Target="../tags/tag463.xml"/><Relationship Id="rId25" Type="http://schemas.openxmlformats.org/officeDocument/2006/relationships/tags" Target="../tags/tag471.xml"/><Relationship Id="rId2" Type="http://schemas.openxmlformats.org/officeDocument/2006/relationships/tags" Target="../tags/tag448.xml"/><Relationship Id="rId16" Type="http://schemas.openxmlformats.org/officeDocument/2006/relationships/tags" Target="../tags/tag462.xml"/><Relationship Id="rId20" Type="http://schemas.openxmlformats.org/officeDocument/2006/relationships/tags" Target="../tags/tag466.xml"/><Relationship Id="rId29" Type="http://schemas.openxmlformats.org/officeDocument/2006/relationships/image" Target="../media/image48.png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tags" Target="../tags/tag457.xml"/><Relationship Id="rId24" Type="http://schemas.openxmlformats.org/officeDocument/2006/relationships/tags" Target="../tags/tag470.xml"/><Relationship Id="rId5" Type="http://schemas.openxmlformats.org/officeDocument/2006/relationships/tags" Target="../tags/tag451.xml"/><Relationship Id="rId15" Type="http://schemas.openxmlformats.org/officeDocument/2006/relationships/tags" Target="../tags/tag461.xml"/><Relationship Id="rId23" Type="http://schemas.openxmlformats.org/officeDocument/2006/relationships/tags" Target="../tags/tag469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456.xml"/><Relationship Id="rId19" Type="http://schemas.openxmlformats.org/officeDocument/2006/relationships/tags" Target="../tags/tag465.xml"/><Relationship Id="rId4" Type="http://schemas.openxmlformats.org/officeDocument/2006/relationships/tags" Target="../tags/tag450.xml"/><Relationship Id="rId9" Type="http://schemas.openxmlformats.org/officeDocument/2006/relationships/tags" Target="../tags/tag455.xml"/><Relationship Id="rId14" Type="http://schemas.openxmlformats.org/officeDocument/2006/relationships/tags" Target="../tags/tag460.xml"/><Relationship Id="rId22" Type="http://schemas.openxmlformats.org/officeDocument/2006/relationships/tags" Target="../tags/tag468.xml"/><Relationship Id="rId27" Type="http://schemas.openxmlformats.org/officeDocument/2006/relationships/tags" Target="../tags/tag47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12" Type="http://schemas.openxmlformats.org/officeDocument/2006/relationships/image" Target="../media/image4.png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image" Target="../media/image3.jpeg"/><Relationship Id="rId5" Type="http://schemas.openxmlformats.org/officeDocument/2006/relationships/tags" Target="../tags/tag134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33.xml"/><Relationship Id="rId9" Type="http://schemas.openxmlformats.org/officeDocument/2006/relationships/tags" Target="../tags/tag13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tags" Target="../tags/tag151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tags" Target="../tags/tag150.xml"/><Relationship Id="rId2" Type="http://schemas.openxmlformats.org/officeDocument/2006/relationships/tags" Target="../tags/tag140.xml"/><Relationship Id="rId16" Type="http://schemas.openxmlformats.org/officeDocument/2006/relationships/image" Target="../media/image5.png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5" Type="http://schemas.openxmlformats.org/officeDocument/2006/relationships/tags" Target="../tags/tag143.xml"/><Relationship Id="rId15" Type="http://schemas.openxmlformats.org/officeDocument/2006/relationships/image" Target="../media/image4.png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tags" Target="../tags/tag164.xml"/><Relationship Id="rId18" Type="http://schemas.openxmlformats.org/officeDocument/2006/relationships/image" Target="../media/image7.png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tags" Target="../tags/tag163.xml"/><Relationship Id="rId17" Type="http://schemas.openxmlformats.org/officeDocument/2006/relationships/image" Target="../media/image6.png"/><Relationship Id="rId2" Type="http://schemas.openxmlformats.org/officeDocument/2006/relationships/tags" Target="../tags/tag153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8.jpeg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5" Type="http://schemas.openxmlformats.org/officeDocument/2006/relationships/tags" Target="../tags/tag156.xml"/><Relationship Id="rId15" Type="http://schemas.openxmlformats.org/officeDocument/2006/relationships/tags" Target="../tags/tag166.xml"/><Relationship Id="rId10" Type="http://schemas.openxmlformats.org/officeDocument/2006/relationships/tags" Target="../tags/tag161.xml"/><Relationship Id="rId19" Type="http://schemas.openxmlformats.org/officeDocument/2006/relationships/image" Target="../media/image4.png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tags" Target="../tags/tag16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tags" Target="../tags/tag179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69.xml"/><Relationship Id="rId21" Type="http://schemas.openxmlformats.org/officeDocument/2006/relationships/image" Target="../media/image10.png"/><Relationship Id="rId7" Type="http://schemas.openxmlformats.org/officeDocument/2006/relationships/tags" Target="../tags/tag173.xml"/><Relationship Id="rId12" Type="http://schemas.openxmlformats.org/officeDocument/2006/relationships/tags" Target="../tags/tag178.xml"/><Relationship Id="rId17" Type="http://schemas.openxmlformats.org/officeDocument/2006/relationships/tags" Target="../tags/tag183.xml"/><Relationship Id="rId2" Type="http://schemas.openxmlformats.org/officeDocument/2006/relationships/tags" Target="../tags/tag168.xml"/><Relationship Id="rId16" Type="http://schemas.openxmlformats.org/officeDocument/2006/relationships/tags" Target="../tags/tag182.xml"/><Relationship Id="rId20" Type="http://schemas.openxmlformats.org/officeDocument/2006/relationships/image" Target="../media/image9.png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tags" Target="../tags/tag177.xml"/><Relationship Id="rId5" Type="http://schemas.openxmlformats.org/officeDocument/2006/relationships/tags" Target="../tags/tag171.xml"/><Relationship Id="rId15" Type="http://schemas.openxmlformats.org/officeDocument/2006/relationships/tags" Target="../tags/tag181.xml"/><Relationship Id="rId23" Type="http://schemas.openxmlformats.org/officeDocument/2006/relationships/image" Target="../media/image12.png"/><Relationship Id="rId10" Type="http://schemas.openxmlformats.org/officeDocument/2006/relationships/tags" Target="../tags/tag176.xml"/><Relationship Id="rId19" Type="http://schemas.openxmlformats.org/officeDocument/2006/relationships/oleObject" Target="../embeddings/oleObject1.bin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tags" Target="../tags/tag180.xml"/><Relationship Id="rId2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tags" Target="../tags/tag196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5" Type="http://schemas.openxmlformats.org/officeDocument/2006/relationships/tags" Target="../tags/tag188.xml"/><Relationship Id="rId15" Type="http://schemas.openxmlformats.org/officeDocument/2006/relationships/image" Target="../media/image4.png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209.xml"/><Relationship Id="rId18" Type="http://schemas.openxmlformats.org/officeDocument/2006/relationships/tags" Target="../tags/tag214.xml"/><Relationship Id="rId26" Type="http://schemas.openxmlformats.org/officeDocument/2006/relationships/tags" Target="../tags/tag222.xml"/><Relationship Id="rId3" Type="http://schemas.openxmlformats.org/officeDocument/2006/relationships/tags" Target="../tags/tag199.xml"/><Relationship Id="rId21" Type="http://schemas.openxmlformats.org/officeDocument/2006/relationships/tags" Target="../tags/tag217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17" Type="http://schemas.openxmlformats.org/officeDocument/2006/relationships/tags" Target="../tags/tag213.xml"/><Relationship Id="rId25" Type="http://schemas.openxmlformats.org/officeDocument/2006/relationships/tags" Target="../tags/tag221.xml"/><Relationship Id="rId33" Type="http://schemas.openxmlformats.org/officeDocument/2006/relationships/image" Target="../media/image17.png"/><Relationship Id="rId2" Type="http://schemas.openxmlformats.org/officeDocument/2006/relationships/tags" Target="../tags/tag198.xml"/><Relationship Id="rId16" Type="http://schemas.openxmlformats.org/officeDocument/2006/relationships/tags" Target="../tags/tag212.xml"/><Relationship Id="rId20" Type="http://schemas.openxmlformats.org/officeDocument/2006/relationships/tags" Target="../tags/tag216.xml"/><Relationship Id="rId29" Type="http://schemas.openxmlformats.org/officeDocument/2006/relationships/image" Target="../media/image13.png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24" Type="http://schemas.openxmlformats.org/officeDocument/2006/relationships/tags" Target="../tags/tag220.xml"/><Relationship Id="rId32" Type="http://schemas.openxmlformats.org/officeDocument/2006/relationships/image" Target="../media/image16.png"/><Relationship Id="rId5" Type="http://schemas.openxmlformats.org/officeDocument/2006/relationships/tags" Target="../tags/tag201.xml"/><Relationship Id="rId15" Type="http://schemas.openxmlformats.org/officeDocument/2006/relationships/tags" Target="../tags/tag211.xml"/><Relationship Id="rId23" Type="http://schemas.openxmlformats.org/officeDocument/2006/relationships/tags" Target="../tags/tag219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206.xml"/><Relationship Id="rId19" Type="http://schemas.openxmlformats.org/officeDocument/2006/relationships/tags" Target="../tags/tag215.xml"/><Relationship Id="rId31" Type="http://schemas.openxmlformats.org/officeDocument/2006/relationships/image" Target="../media/image15.png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Relationship Id="rId22" Type="http://schemas.openxmlformats.org/officeDocument/2006/relationships/tags" Target="../tags/tag218.xml"/><Relationship Id="rId27" Type="http://schemas.openxmlformats.org/officeDocument/2006/relationships/tags" Target="../tags/tag223.xml"/><Relationship Id="rId30" Type="http://schemas.openxmlformats.org/officeDocument/2006/relationships/image" Target="../media/image14.png"/><Relationship Id="rId8" Type="http://schemas.openxmlformats.org/officeDocument/2006/relationships/tags" Target="../tags/tag20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18" Type="http://schemas.openxmlformats.org/officeDocument/2006/relationships/image" Target="../media/image18.png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25.xml"/><Relationship Id="rId16" Type="http://schemas.openxmlformats.org/officeDocument/2006/relationships/tags" Target="../tags/tag239.xml"/><Relationship Id="rId20" Type="http://schemas.openxmlformats.org/officeDocument/2006/relationships/image" Target="../media/image12.png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5" Type="http://schemas.openxmlformats.org/officeDocument/2006/relationships/tags" Target="../tags/tag238.xml"/><Relationship Id="rId10" Type="http://schemas.openxmlformats.org/officeDocument/2006/relationships/tags" Target="../tags/tag233.xml"/><Relationship Id="rId19" Type="http://schemas.openxmlformats.org/officeDocument/2006/relationships/image" Target="../media/image11.png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tags" Target="../tags/tag2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-901373" y="-7490705"/>
            <a:ext cx="13994746" cy="14398985"/>
            <a:chOff x="-901373" y="-7490705"/>
            <a:chExt cx="13994746" cy="14398985"/>
          </a:xfrm>
        </p:grpSpPr>
        <p:sp>
          <p:nvSpPr>
            <p:cNvPr id="13" name="矩形 12"/>
            <p:cNvSpPr/>
            <p:nvPr>
              <p:custDataLst>
                <p:tags r:id="rId25"/>
              </p:custDataLst>
            </p:nvPr>
          </p:nvSpPr>
          <p:spPr>
            <a:xfrm>
              <a:off x="0" y="50279"/>
              <a:ext cx="12192000" cy="6858000"/>
            </a:xfrm>
            <a:prstGeom prst="rect">
              <a:avLst/>
            </a:prstGeom>
            <a:solidFill>
              <a:srgbClr val="1B90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弦形 18"/>
            <p:cNvSpPr/>
            <p:nvPr>
              <p:custDataLst>
                <p:tags r:id="rId26"/>
              </p:custDataLst>
            </p:nvPr>
          </p:nvSpPr>
          <p:spPr>
            <a:xfrm rot="13350635">
              <a:off x="-901373" y="-7490705"/>
              <a:ext cx="13994746" cy="14310154"/>
            </a:xfrm>
            <a:prstGeom prst="chord">
              <a:avLst>
                <a:gd name="adj1" fmla="val 4600706"/>
                <a:gd name="adj2" fmla="val 188793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等腰三角形 11"/>
          <p:cNvSpPr/>
          <p:nvPr>
            <p:custDataLst>
              <p:tags r:id="rId2"/>
            </p:custDataLst>
          </p:nvPr>
        </p:nvSpPr>
        <p:spPr>
          <a:xfrm rot="18000000" flipH="1">
            <a:off x="8264078" y="2786034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>
            <p:custDataLst>
              <p:tags r:id="rId3"/>
            </p:custDataLst>
          </p:nvPr>
        </p:nvSpPr>
        <p:spPr>
          <a:xfrm rot="19813540" flipH="1">
            <a:off x="4935523" y="1487367"/>
            <a:ext cx="443524" cy="386081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>
            <p:custDataLst>
              <p:tags r:id="rId4"/>
            </p:custDataLst>
          </p:nvPr>
        </p:nvSpPr>
        <p:spPr>
          <a:xfrm rot="18000000" flipH="1">
            <a:off x="3034033" y="6243560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9813540" flipH="1">
            <a:off x="2248357" y="1045924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/>
          <p:nvPr>
            <p:custDataLst>
              <p:tags r:id="rId6"/>
            </p:custDataLst>
          </p:nvPr>
        </p:nvSpPr>
        <p:spPr>
          <a:xfrm rot="18000000" flipH="1">
            <a:off x="3590151" y="5171429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>
            <p:custDataLst>
              <p:tags r:id="rId7"/>
            </p:custDataLst>
          </p:nvPr>
        </p:nvSpPr>
        <p:spPr>
          <a:xfrm rot="18000000" flipH="1">
            <a:off x="1358649" y="2497461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992649" y="2142423"/>
            <a:ext cx="634607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>
                <a:solidFill>
                  <a:srgbClr val="595E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第一单元</a:t>
            </a:r>
            <a:endParaRPr lang="en-US" altLang="zh-CN" sz="5400" b="1">
              <a:solidFill>
                <a:srgbClr val="595E6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5400" b="1">
                <a:solidFill>
                  <a:srgbClr val="595E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初识数据与计算</a:t>
            </a: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1758568" y="3341396"/>
            <a:ext cx="1202722" cy="831130"/>
            <a:chOff x="1720243" y="1975504"/>
            <a:chExt cx="1202722" cy="831130"/>
          </a:xfrm>
        </p:grpSpPr>
        <p:sp>
          <p:nvSpPr>
            <p:cNvPr id="7" name="等腰三角形 6"/>
            <p:cNvSpPr/>
            <p:nvPr>
              <p:custDataLst>
                <p:tags r:id="rId21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等腰三角形 7"/>
            <p:cNvSpPr/>
            <p:nvPr>
              <p:custDataLst>
                <p:tags r:id="rId22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solidFill>
              <a:srgbClr val="93B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>
              <p:custDataLst>
                <p:tags r:id="rId23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solidFill>
              <a:srgbClr val="55C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36"/>
            <p:cNvSpPr/>
            <p:nvPr>
              <p:custDataLst>
                <p:tags r:id="rId24"/>
              </p:custDataLst>
            </p:nvPr>
          </p:nvSpPr>
          <p:spPr>
            <a:xfrm rot="19813540" flipH="1">
              <a:off x="1720243" y="2198028"/>
              <a:ext cx="443524" cy="386081"/>
            </a:xfrm>
            <a:prstGeom prst="triangle">
              <a:avLst/>
            </a:prstGeom>
            <a:solidFill>
              <a:srgbClr val="FDC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>
            <p:custDataLst>
              <p:tags r:id="rId10"/>
            </p:custDataLst>
          </p:nvPr>
        </p:nvGrpSpPr>
        <p:grpSpPr>
          <a:xfrm flipH="1">
            <a:off x="9230710" y="3341396"/>
            <a:ext cx="1202722" cy="831130"/>
            <a:chOff x="1720243" y="1975504"/>
            <a:chExt cx="1202722" cy="831130"/>
          </a:xfrm>
        </p:grpSpPr>
        <p:sp>
          <p:nvSpPr>
            <p:cNvPr id="28" name="等腰三角形 27"/>
            <p:cNvSpPr/>
            <p:nvPr>
              <p:custDataLst>
                <p:tags r:id="rId17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等腰三角形 28"/>
            <p:cNvSpPr/>
            <p:nvPr>
              <p:custDataLst>
                <p:tags r:id="rId18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solidFill>
              <a:srgbClr val="93B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29"/>
            <p:cNvSpPr/>
            <p:nvPr>
              <p:custDataLst>
                <p:tags r:id="rId19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solidFill>
              <a:srgbClr val="55C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37"/>
            <p:cNvSpPr/>
            <p:nvPr>
              <p:custDataLst>
                <p:tags r:id="rId20"/>
              </p:custDataLst>
            </p:nvPr>
          </p:nvSpPr>
          <p:spPr>
            <a:xfrm rot="19813540" flipH="1">
              <a:off x="1720243" y="2198028"/>
              <a:ext cx="443524" cy="386081"/>
            </a:xfrm>
            <a:prstGeom prst="triangle">
              <a:avLst/>
            </a:prstGeom>
            <a:solidFill>
              <a:srgbClr val="FDC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等腰三角形 30"/>
          <p:cNvSpPr/>
          <p:nvPr>
            <p:custDataLst>
              <p:tags r:id="rId11"/>
            </p:custDataLst>
          </p:nvPr>
        </p:nvSpPr>
        <p:spPr>
          <a:xfrm rot="6300000" flipH="1">
            <a:off x="10683358" y="5144934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>
            <p:custDataLst>
              <p:tags r:id="rId12"/>
            </p:custDataLst>
          </p:nvPr>
        </p:nvSpPr>
        <p:spPr>
          <a:xfrm rot="21257020" flipH="1">
            <a:off x="603906" y="5433506"/>
            <a:ext cx="443524" cy="3860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>
            <p:custDataLst>
              <p:tags r:id="rId13"/>
            </p:custDataLst>
          </p:nvPr>
        </p:nvSpPr>
        <p:spPr>
          <a:xfrm rot="1539679" flipH="1">
            <a:off x="1080103" y="5563024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>
            <p:custDataLst>
              <p:tags r:id="rId14"/>
            </p:custDataLst>
          </p:nvPr>
        </p:nvSpPr>
        <p:spPr>
          <a:xfrm rot="20540864" flipH="1">
            <a:off x="1849819" y="6281081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>
            <p:custDataLst>
              <p:tags r:id="rId15"/>
            </p:custDataLst>
          </p:nvPr>
        </p:nvSpPr>
        <p:spPr>
          <a:xfrm rot="20540864" flipH="1">
            <a:off x="9662455" y="6281081"/>
            <a:ext cx="443524" cy="3860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>
            <p:custDataLst>
              <p:tags r:id="rId16"/>
            </p:custDataLst>
          </p:nvPr>
        </p:nvSpPr>
        <p:spPr>
          <a:xfrm flipH="1">
            <a:off x="11331155" y="6167737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1031240" y="960755"/>
            <a:ext cx="339598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、</a:t>
            </a:r>
            <a:r>
              <a:rPr 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信息的特征</a:t>
            </a:r>
          </a:p>
        </p:txBody>
      </p:sp>
      <p:sp>
        <p:nvSpPr>
          <p:cNvPr id="21" name="等腰三角形 20"/>
          <p:cNvSpPr/>
          <p:nvPr>
            <p:custDataLst>
              <p:tags r:id="rId2"/>
            </p:custDataLst>
          </p:nvPr>
        </p:nvSpPr>
        <p:spPr>
          <a:xfrm rot="5400000" flipH="1">
            <a:off x="647065" y="125285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bject 7"/>
          <p:cNvSpPr txBox="1"/>
          <p:nvPr>
            <p:custDataLst>
              <p:tags r:id="rId3"/>
            </p:custDataLst>
          </p:nvPr>
        </p:nvSpPr>
        <p:spPr>
          <a:xfrm>
            <a:off x="571500" y="5179060"/>
            <a:ext cx="2613025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刻在兽骨上的甲骨文</a:t>
            </a:r>
          </a:p>
        </p:txBody>
      </p:sp>
      <p:grpSp>
        <p:nvGrpSpPr>
          <p:cNvPr id="2" name="íṡḷiḍé"/>
          <p:cNvGrpSpPr/>
          <p:nvPr>
            <p:custDataLst>
              <p:tags r:id="rId4"/>
            </p:custDataLst>
          </p:nvPr>
        </p:nvGrpSpPr>
        <p:grpSpPr>
          <a:xfrm>
            <a:off x="571500" y="1946417"/>
            <a:ext cx="10841535" cy="532945"/>
            <a:chOff x="-225425" y="1625742"/>
            <a:chExt cx="10841535" cy="532945"/>
          </a:xfrm>
        </p:grpSpPr>
        <p:cxnSp>
          <p:nvCxnSpPr>
            <p:cNvPr id="5" name="iṣľîḍe"/>
            <p:cNvCxnSpPr/>
            <p:nvPr>
              <p:custDataLst>
                <p:tags r:id="rId13"/>
              </p:custDataLst>
            </p:nvPr>
          </p:nvCxnSpPr>
          <p:spPr>
            <a:xfrm flipH="1">
              <a:off x="-225425" y="1625742"/>
              <a:ext cx="2011073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ṥliďé"/>
            <p:cNvSpPr txBox="1"/>
            <p:nvPr>
              <p:custDataLst>
                <p:tags r:id="rId14"/>
              </p:custDataLst>
            </p:nvPr>
          </p:nvSpPr>
          <p:spPr>
            <a:xfrm>
              <a:off x="-225425" y="1698312"/>
              <a:ext cx="2011073" cy="4603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载体依附性</a:t>
              </a:r>
            </a:p>
          </p:txBody>
        </p:sp>
        <p:cxnSp>
          <p:nvCxnSpPr>
            <p:cNvPr id="9" name="iṩlíďè"/>
            <p:cNvCxnSpPr/>
            <p:nvPr>
              <p:custDataLst>
                <p:tags r:id="rId15"/>
              </p:custDataLst>
            </p:nvPr>
          </p:nvCxnSpPr>
          <p:spPr>
            <a:xfrm flipH="1">
              <a:off x="2691282" y="1625742"/>
              <a:ext cx="2011073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ïśļïḑe"/>
            <p:cNvSpPr txBox="1"/>
            <p:nvPr>
              <p:custDataLst>
                <p:tags r:id="rId16"/>
              </p:custDataLst>
            </p:nvPr>
          </p:nvSpPr>
          <p:spPr>
            <a:xfrm>
              <a:off x="2691282" y="1698312"/>
              <a:ext cx="2011073" cy="4603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价值性</a:t>
              </a:r>
            </a:p>
          </p:txBody>
        </p:sp>
        <p:cxnSp>
          <p:nvCxnSpPr>
            <p:cNvPr id="11" name="ïṧḷíḍe"/>
            <p:cNvCxnSpPr/>
            <p:nvPr>
              <p:custDataLst>
                <p:tags r:id="rId17"/>
              </p:custDataLst>
            </p:nvPr>
          </p:nvCxnSpPr>
          <p:spPr>
            <a:xfrm flipH="1">
              <a:off x="5655614" y="1625742"/>
              <a:ext cx="2011073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ïslîdê"/>
            <p:cNvSpPr txBox="1"/>
            <p:nvPr>
              <p:custDataLst>
                <p:tags r:id="rId18"/>
              </p:custDataLst>
            </p:nvPr>
          </p:nvSpPr>
          <p:spPr>
            <a:xfrm>
              <a:off x="5655614" y="1698312"/>
              <a:ext cx="2011073" cy="4603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时效性</a:t>
              </a:r>
            </a:p>
          </p:txBody>
        </p:sp>
        <p:sp>
          <p:nvSpPr>
            <p:cNvPr id="24" name="iṣḻïḍé"/>
            <p:cNvSpPr txBox="1"/>
            <p:nvPr>
              <p:custDataLst>
                <p:tags r:id="rId19"/>
              </p:custDataLst>
            </p:nvPr>
          </p:nvSpPr>
          <p:spPr>
            <a:xfrm>
              <a:off x="8534221" y="1698312"/>
              <a:ext cx="2011073" cy="4603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共享性</a:t>
              </a:r>
            </a:p>
          </p:txBody>
        </p:sp>
        <p:cxnSp>
          <p:nvCxnSpPr>
            <p:cNvPr id="6" name="iṩlíďè"/>
            <p:cNvCxnSpPr/>
            <p:nvPr>
              <p:custDataLst>
                <p:tags r:id="rId20"/>
              </p:custDataLst>
            </p:nvPr>
          </p:nvCxnSpPr>
          <p:spPr>
            <a:xfrm flipH="1">
              <a:off x="8605037" y="1625742"/>
              <a:ext cx="2011073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" name="图片 99"/>
          <p:cNvPicPr/>
          <p:nvPr>
            <p:custDataLst>
              <p:tags r:id="rId5"/>
            </p:custDataLst>
          </p:nvPr>
        </p:nvPicPr>
        <p:blipFill>
          <a:blip r:embed="rId23"/>
          <a:srcRect l="22686" t="5040" r="20393" b="11878"/>
          <a:stretch>
            <a:fillRect/>
          </a:stretch>
        </p:blipFill>
        <p:spPr>
          <a:xfrm>
            <a:off x="571500" y="2768600"/>
            <a:ext cx="2111375" cy="2193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object 7"/>
          <p:cNvSpPr txBox="1"/>
          <p:nvPr>
            <p:custDataLst>
              <p:tags r:id="rId6"/>
            </p:custDataLst>
          </p:nvPr>
        </p:nvSpPr>
        <p:spPr>
          <a:xfrm>
            <a:off x="3184525" y="5199380"/>
            <a:ext cx="2884805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实时公交：节省等待时间</a:t>
            </a:r>
          </a:p>
        </p:txBody>
      </p:sp>
      <p:pic>
        <p:nvPicPr>
          <p:cNvPr id="104" name="图片 103"/>
          <p:cNvPicPr/>
          <p:nvPr>
            <p:custDataLst>
              <p:tags r:id="rId7"/>
            </p:custDataLst>
          </p:nvPr>
        </p:nvPicPr>
        <p:blipFill>
          <a:blip r:embed="rId24"/>
          <a:srcRect l="1882" b="35987"/>
          <a:stretch>
            <a:fillRect/>
          </a:stretch>
        </p:blipFill>
        <p:spPr>
          <a:xfrm>
            <a:off x="6093460" y="2764790"/>
            <a:ext cx="2961005" cy="2180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object 7"/>
          <p:cNvSpPr txBox="1"/>
          <p:nvPr>
            <p:custDataLst>
              <p:tags r:id="rId8"/>
            </p:custDataLst>
          </p:nvPr>
        </p:nvSpPr>
        <p:spPr>
          <a:xfrm>
            <a:off x="6864985" y="5203825"/>
            <a:ext cx="149352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肯德基优惠券</a:t>
            </a:r>
          </a:p>
        </p:txBody>
      </p:sp>
      <p:sp>
        <p:nvSpPr>
          <p:cNvPr id="31" name="文本框 30"/>
          <p:cNvSpPr txBox="1"/>
          <p:nvPr>
            <p:custDataLst>
              <p:tags r:id="rId9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二、信息</a:t>
            </a:r>
          </a:p>
        </p:txBody>
      </p:sp>
      <p:pic>
        <p:nvPicPr>
          <p:cNvPr id="8" name="图片 7"/>
          <p:cNvPicPr/>
          <p:nvPr>
            <p:custDataLst>
              <p:tags r:id="rId10"/>
            </p:custDataLst>
          </p:nvPr>
        </p:nvPicPr>
        <p:blipFill>
          <a:blip r:embed="rId25"/>
          <a:srcRect l="13312" t="-114" r="5161"/>
          <a:stretch>
            <a:fillRect/>
          </a:stretch>
        </p:blipFill>
        <p:spPr>
          <a:xfrm>
            <a:off x="9326245" y="2768600"/>
            <a:ext cx="2465070" cy="2176145"/>
          </a:xfrm>
          <a:prstGeom prst="rect">
            <a:avLst/>
          </a:prstGeom>
        </p:spPr>
      </p:pic>
      <p:sp>
        <p:nvSpPr>
          <p:cNvPr id="10" name="object 7"/>
          <p:cNvSpPr txBox="1"/>
          <p:nvPr>
            <p:custDataLst>
              <p:tags r:id="rId11"/>
            </p:custDataLst>
          </p:nvPr>
        </p:nvSpPr>
        <p:spPr>
          <a:xfrm>
            <a:off x="9848850" y="5179060"/>
            <a:ext cx="149352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在线听网课</a:t>
            </a:r>
          </a:p>
        </p:txBody>
      </p:sp>
      <p:pic>
        <p:nvPicPr>
          <p:cNvPr id="15" name="图片 14"/>
          <p:cNvPicPr/>
          <p:nvPr>
            <p:custDataLst>
              <p:tags r:id="rId12"/>
            </p:custDataLst>
          </p:nvPr>
        </p:nvPicPr>
        <p:blipFill>
          <a:blip r:embed="rId26"/>
          <a:srcRect t="33778" r="1929" b="3806"/>
          <a:stretch>
            <a:fillRect/>
          </a:stretch>
        </p:blipFill>
        <p:spPr>
          <a:xfrm>
            <a:off x="3258820" y="2766695"/>
            <a:ext cx="2366010" cy="21901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30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三、知识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rcRect t="5632" r="-689" b="27397"/>
          <a:stretch>
            <a:fillRect/>
          </a:stretch>
        </p:blipFill>
        <p:spPr>
          <a:xfrm>
            <a:off x="937895" y="1198245"/>
            <a:ext cx="3107690" cy="447675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019040" y="959485"/>
            <a:ext cx="4977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看到这张图，你有什么感受？</a:t>
            </a:r>
          </a:p>
        </p:txBody>
      </p:sp>
      <p:pic>
        <p:nvPicPr>
          <p:cNvPr id="12" name="图片 11"/>
          <p:cNvPicPr/>
          <p:nvPr>
            <p:custDataLst>
              <p:tags r:id="rId4"/>
            </p:custDataLst>
          </p:nvPr>
        </p:nvPicPr>
        <p:blipFill>
          <a:blip r:embed="rId13"/>
          <a:srcRect l="8674" r="65" b="29895"/>
          <a:stretch>
            <a:fillRect/>
          </a:stretch>
        </p:blipFill>
        <p:spPr>
          <a:xfrm>
            <a:off x="9037320" y="873125"/>
            <a:ext cx="1236980" cy="817880"/>
          </a:xfrm>
          <a:prstGeom prst="rect">
            <a:avLst/>
          </a:prstGeom>
        </p:spPr>
      </p:pic>
      <p:pic>
        <p:nvPicPr>
          <p:cNvPr id="16" name="图片 15"/>
          <p:cNvPicPr/>
          <p:nvPr>
            <p:custDataLst>
              <p:tags r:id="rId5"/>
            </p:custDataLst>
          </p:nvPr>
        </p:nvPicPr>
        <p:blipFill>
          <a:blip r:embed="rId14"/>
          <a:srcRect l="17537" t="13830" r="17440" b="21381"/>
          <a:stretch>
            <a:fillRect/>
          </a:stretch>
        </p:blipFill>
        <p:spPr>
          <a:xfrm>
            <a:off x="5621020" y="1604645"/>
            <a:ext cx="2828290" cy="282829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4232910" y="4665345"/>
            <a:ext cx="3769360" cy="136969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一般情况下，当人体处于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27℃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以上的环境时就会感觉热。</a:t>
            </a:r>
          </a:p>
          <a:p>
            <a:pPr>
              <a:lnSpc>
                <a:spcPct val="100000"/>
              </a:lnSpc>
            </a:pP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本周最高气温都在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32℃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及以上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</a:p>
        </p:txBody>
      </p:sp>
      <p:sp>
        <p:nvSpPr>
          <p:cNvPr id="18" name="下箭头 17"/>
          <p:cNvSpPr/>
          <p:nvPr>
            <p:custDataLst>
              <p:tags r:id="rId7"/>
            </p:custDataLst>
          </p:nvPr>
        </p:nvSpPr>
        <p:spPr>
          <a:xfrm rot="16200000">
            <a:off x="8743950" y="4565650"/>
            <a:ext cx="313055" cy="1569085"/>
          </a:xfrm>
          <a:prstGeom prst="downArrow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9684385" y="5276215"/>
            <a:ext cx="22117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接下来一周很热！</a:t>
            </a:r>
          </a:p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我得注意防暑。</a:t>
            </a:r>
          </a:p>
        </p:txBody>
      </p:sp>
      <p:sp>
        <p:nvSpPr>
          <p:cNvPr id="22" name="圆角矩形 21"/>
          <p:cNvSpPr/>
          <p:nvPr>
            <p:custDataLst>
              <p:tags r:id="rId9"/>
            </p:custDataLst>
          </p:nvPr>
        </p:nvSpPr>
        <p:spPr>
          <a:xfrm>
            <a:off x="9843770" y="4432935"/>
            <a:ext cx="1480185" cy="67881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8224520" y="4548505"/>
            <a:ext cx="12071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从信息到知识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  <p:bldP spid="22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1031240" y="741680"/>
            <a:ext cx="37947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、</a:t>
            </a:r>
            <a:r>
              <a:rPr 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知识的概念</a:t>
            </a:r>
          </a:p>
        </p:txBody>
      </p:sp>
      <p:sp>
        <p:nvSpPr>
          <p:cNvPr id="21" name="等腰三角形 20"/>
          <p:cNvSpPr/>
          <p:nvPr>
            <p:custDataLst>
              <p:tags r:id="rId2"/>
            </p:custDataLst>
          </p:nvPr>
        </p:nvSpPr>
        <p:spPr>
          <a:xfrm rot="5400000" flipH="1">
            <a:off x="647065" y="103822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3758565" y="858520"/>
            <a:ext cx="6216650" cy="110680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知识是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信息经过加工</a:t>
            </a:r>
            <a:r>
              <a:rPr lang="zh-CN" altLang="en-US" sz="2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提炼后的抽象产物。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它不是直接看到的，而是我们思考后得到的。</a:t>
            </a: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三、知识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414145" y="2160905"/>
            <a:ext cx="3088005" cy="26079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36970" y="2308860"/>
            <a:ext cx="3738245" cy="202755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1278890" y="4964430"/>
            <a:ext cx="3359150" cy="82994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比如：猎豹的速度大约每小时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90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公里。</a:t>
            </a:r>
            <a:endParaRPr kumimoji="1"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6964680" y="4679950"/>
            <a:ext cx="2615565" cy="46037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月球绕着地球转。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 50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四、数据、信息与知识之间的关系</a:t>
            </a:r>
          </a:p>
        </p:txBody>
      </p: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464379" y="1260566"/>
            <a:ext cx="7674966" cy="4535865"/>
            <a:chOff x="755576" y="910408"/>
            <a:chExt cx="5756972" cy="4534816"/>
          </a:xfrm>
        </p:grpSpPr>
        <p:sp>
          <p:nvSpPr>
            <p:cNvPr id="11" name="TextBox 10"/>
            <p:cNvSpPr txBox="1"/>
            <p:nvPr>
              <p:custDataLst>
                <p:tags r:id="rId19"/>
              </p:custDataLst>
            </p:nvPr>
          </p:nvSpPr>
          <p:spPr>
            <a:xfrm>
              <a:off x="5398809" y="1681106"/>
              <a:ext cx="927051" cy="583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</a:t>
              </a:r>
            </a:p>
          </p:txBody>
        </p:sp>
        <p:sp>
          <p:nvSpPr>
            <p:cNvPr id="12" name="TextBox 11"/>
            <p:cNvSpPr txBox="1"/>
            <p:nvPr>
              <p:custDataLst>
                <p:tags r:id="rId20"/>
              </p:custDataLst>
            </p:nvPr>
          </p:nvSpPr>
          <p:spPr>
            <a:xfrm>
              <a:off x="5360392" y="2839152"/>
              <a:ext cx="1152128" cy="600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300" b="1" dirty="0">
                  <a:solidFill>
                    <a:srgbClr val="6E1D8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</a:t>
              </a:r>
            </a:p>
          </p:txBody>
        </p:sp>
        <p:sp>
          <p:nvSpPr>
            <p:cNvPr id="13" name="TextBox 12"/>
            <p:cNvSpPr txBox="1"/>
            <p:nvPr>
              <p:custDataLst>
                <p:tags r:id="rId21"/>
              </p:custDataLst>
            </p:nvPr>
          </p:nvSpPr>
          <p:spPr>
            <a:xfrm>
              <a:off x="5360420" y="4420465"/>
              <a:ext cx="1152128" cy="600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300" b="1" dirty="0">
                  <a:solidFill>
                    <a:srgbClr val="008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</a:p>
          </p:txBody>
        </p:sp>
        <p:cxnSp>
          <p:nvCxnSpPr>
            <p:cNvPr id="15" name="直接连接符 14"/>
            <p:cNvCxnSpPr/>
            <p:nvPr>
              <p:custDataLst>
                <p:tags r:id="rId22"/>
              </p:custDataLst>
            </p:nvPr>
          </p:nvCxnSpPr>
          <p:spPr>
            <a:xfrm>
              <a:off x="755576" y="5445224"/>
              <a:ext cx="3024336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23"/>
              </p:custDataLst>
            </p:nvPr>
          </p:nvCxnSpPr>
          <p:spPr>
            <a:xfrm>
              <a:off x="755576" y="3806620"/>
              <a:ext cx="3762522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>
              <p:custDataLst>
                <p:tags r:id="rId24"/>
              </p:custDataLst>
            </p:nvPr>
          </p:nvCxnSpPr>
          <p:spPr>
            <a:xfrm>
              <a:off x="755576" y="2420888"/>
              <a:ext cx="4392488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25"/>
              </p:custDataLst>
            </p:nvPr>
          </p:nvCxnSpPr>
          <p:spPr>
            <a:xfrm>
              <a:off x="755576" y="910408"/>
              <a:ext cx="5022652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26"/>
              </p:custDataLst>
            </p:nvPr>
          </p:nvCxnSpPr>
          <p:spPr>
            <a:xfrm flipH="1">
              <a:off x="971600" y="3833889"/>
              <a:ext cx="0" cy="1584176"/>
            </a:xfrm>
            <a:prstGeom prst="straightConnector1">
              <a:avLst/>
            </a:prstGeom>
            <a:ln w="1905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27"/>
              </p:custDataLst>
            </p:nvPr>
          </p:nvCxnSpPr>
          <p:spPr>
            <a:xfrm flipH="1">
              <a:off x="971600" y="2438994"/>
              <a:ext cx="0" cy="1332000"/>
            </a:xfrm>
            <a:prstGeom prst="straightConnector1">
              <a:avLst/>
            </a:prstGeom>
            <a:ln w="1905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8"/>
              </p:custDataLst>
            </p:nvPr>
          </p:nvCxnSpPr>
          <p:spPr>
            <a:xfrm flipH="1">
              <a:off x="971600" y="917893"/>
              <a:ext cx="0" cy="1495733"/>
            </a:xfrm>
            <a:prstGeom prst="straightConnector1">
              <a:avLst/>
            </a:prstGeom>
            <a:ln w="1905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25"/>
          <p:cNvSpPr txBox="1"/>
          <p:nvPr>
            <p:custDataLst>
              <p:tags r:id="rId3"/>
            </p:custDataLst>
          </p:nvPr>
        </p:nvSpPr>
        <p:spPr>
          <a:xfrm>
            <a:off x="848371" y="4573363"/>
            <a:ext cx="4223919" cy="996309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400" b="1" dirty="0">
                <a:solidFill>
                  <a:srgbClr val="008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：原始素材，是对事物属性的客观记录。</a:t>
            </a:r>
          </a:p>
        </p:txBody>
      </p:sp>
      <p:sp>
        <p:nvSpPr>
          <p:cNvPr id="27" name="TextBox 26"/>
          <p:cNvSpPr txBox="1"/>
          <p:nvPr>
            <p:custDataLst>
              <p:tags r:id="rId4"/>
            </p:custDataLst>
          </p:nvPr>
        </p:nvSpPr>
        <p:spPr>
          <a:xfrm>
            <a:off x="871761" y="3213283"/>
            <a:ext cx="4799908" cy="553111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400" b="1" dirty="0">
                <a:solidFill>
                  <a:srgbClr val="6E1D8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：经过组织的有结构的数据。</a:t>
            </a:r>
          </a:p>
        </p:txBody>
      </p:sp>
      <p:sp>
        <p:nvSpPr>
          <p:cNvPr id="28" name="TextBox 27"/>
          <p:cNvSpPr txBox="1"/>
          <p:nvPr>
            <p:custDataLst>
              <p:tags r:id="rId5"/>
            </p:custDataLst>
          </p:nvPr>
        </p:nvSpPr>
        <p:spPr>
          <a:xfrm>
            <a:off x="944369" y="1402926"/>
            <a:ext cx="5567894" cy="1439508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：是经过人的思维整理过的信息、数据、形象、价值标准以及社会的其他符号化产物。</a:t>
            </a:r>
          </a:p>
        </p:txBody>
      </p:sp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4544169" y="1268052"/>
            <a:ext cx="5220000" cy="4536504"/>
            <a:chOff x="4583038" y="1773610"/>
            <a:chExt cx="5262345" cy="4536504"/>
          </a:xfrm>
        </p:grpSpPr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>
              <a:off x="4583038" y="1773610"/>
              <a:ext cx="5262345" cy="4536504"/>
            </a:xfrm>
            <a:prstGeom prst="triangle">
              <a:avLst/>
            </a:prstGeom>
            <a:noFill/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2" name="直接连接符 31"/>
            <p:cNvCxnSpPr/>
            <p:nvPr>
              <p:custDataLst>
                <p:tags r:id="rId17"/>
              </p:custDataLst>
            </p:nvPr>
          </p:nvCxnSpPr>
          <p:spPr>
            <a:xfrm>
              <a:off x="5565150" y="4660618"/>
              <a:ext cx="333886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18"/>
              </p:custDataLst>
            </p:nvPr>
          </p:nvCxnSpPr>
          <p:spPr>
            <a:xfrm>
              <a:off x="6321609" y="3276986"/>
              <a:ext cx="177831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组合 156"/>
          <p:cNvGrpSpPr/>
          <p:nvPr>
            <p:custDataLst>
              <p:tags r:id="rId7"/>
            </p:custDataLst>
          </p:nvPr>
        </p:nvGrpSpPr>
        <p:grpSpPr>
          <a:xfrm>
            <a:off x="3896050" y="3577391"/>
            <a:ext cx="1500680" cy="995928"/>
            <a:chOff x="523565" y="4629586"/>
            <a:chExt cx="1500680" cy="995928"/>
          </a:xfrm>
        </p:grpSpPr>
        <p:sp>
          <p:nvSpPr>
            <p:cNvPr id="142" name="箭头: 上弧形 141"/>
            <p:cNvSpPr/>
            <p:nvPr>
              <p:custDataLst>
                <p:tags r:id="rId14"/>
              </p:custDataLst>
            </p:nvPr>
          </p:nvSpPr>
          <p:spPr>
            <a:xfrm rot="18485500">
              <a:off x="1282389" y="4883657"/>
              <a:ext cx="995928" cy="487785"/>
            </a:xfrm>
            <a:prstGeom prst="curvedDown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2" name="文本框 151"/>
            <p:cNvSpPr txBox="1"/>
            <p:nvPr>
              <p:custDataLst>
                <p:tags r:id="rId15"/>
              </p:custDataLst>
            </p:nvPr>
          </p:nvSpPr>
          <p:spPr>
            <a:xfrm>
              <a:off x="523565" y="4949064"/>
              <a:ext cx="938908" cy="593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处理</a:t>
              </a:r>
            </a:p>
          </p:txBody>
        </p:sp>
      </p:grpSp>
      <p:grpSp>
        <p:nvGrpSpPr>
          <p:cNvPr id="159" name="组合 158"/>
          <p:cNvGrpSpPr/>
          <p:nvPr>
            <p:custDataLst>
              <p:tags r:id="rId8"/>
            </p:custDataLst>
          </p:nvPr>
        </p:nvGrpSpPr>
        <p:grpSpPr>
          <a:xfrm>
            <a:off x="4688000" y="2195385"/>
            <a:ext cx="1551168" cy="995928"/>
            <a:chOff x="1070185" y="3724980"/>
            <a:chExt cx="1551168" cy="995928"/>
          </a:xfrm>
        </p:grpSpPr>
        <p:sp>
          <p:nvSpPr>
            <p:cNvPr id="154" name="文本框 153"/>
            <p:cNvSpPr txBox="1"/>
            <p:nvPr>
              <p:custDataLst>
                <p:tags r:id="rId12"/>
              </p:custDataLst>
            </p:nvPr>
          </p:nvSpPr>
          <p:spPr>
            <a:xfrm>
              <a:off x="1070185" y="3921951"/>
              <a:ext cx="938908" cy="593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转化</a:t>
              </a:r>
            </a:p>
          </p:txBody>
        </p:sp>
        <p:sp>
          <p:nvSpPr>
            <p:cNvPr id="158" name="箭头: 上弧形 157"/>
            <p:cNvSpPr/>
            <p:nvPr>
              <p:custDataLst>
                <p:tags r:id="rId13"/>
              </p:custDataLst>
            </p:nvPr>
          </p:nvSpPr>
          <p:spPr>
            <a:xfrm rot="18485500">
              <a:off x="1879497" y="3979051"/>
              <a:ext cx="995928" cy="487785"/>
            </a:xfrm>
            <a:prstGeom prst="curvedDown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8717280" y="1470025"/>
            <a:ext cx="26968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当用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3.14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乘半径的平方来计算圆的面积时，这就是</a:t>
            </a: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知识。</a:t>
            </a: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9414510" y="4490720"/>
            <a:ext cx="26968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孤立地看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3.14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时，仅仅是一个</a:t>
            </a: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数据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9070975" y="2844165"/>
            <a:ext cx="26968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讨论圆的特性时，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3.14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是圆周率的近似值，这是</a:t>
            </a: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信息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>
            <a:off x="0" y="775856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 r="63601"/>
          <a:stretch>
            <a:fillRect/>
          </a:stretch>
        </p:blipFill>
        <p:spPr>
          <a:xfrm>
            <a:off x="394941" y="1563882"/>
            <a:ext cx="3667470" cy="4205188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629285" y="153035"/>
            <a:ext cx="58515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四、数据、信息与知识之间的关系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b="1">
              <a:solidFill>
                <a:srgbClr val="00597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t="46569"/>
          <a:stretch>
            <a:fillRect/>
          </a:stretch>
        </p:blipFill>
        <p:spPr>
          <a:xfrm>
            <a:off x="4681220" y="1679575"/>
            <a:ext cx="6410325" cy="6921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rcRect t="44444"/>
          <a:stretch>
            <a:fillRect/>
          </a:stretch>
        </p:blipFill>
        <p:spPr>
          <a:xfrm>
            <a:off x="4681220" y="3181350"/>
            <a:ext cx="6543675" cy="7461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t="37694"/>
          <a:stretch>
            <a:fillRect/>
          </a:stretch>
        </p:blipFill>
        <p:spPr>
          <a:xfrm>
            <a:off x="4805045" y="4511040"/>
            <a:ext cx="6391275" cy="943610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7"/>
            </p:custDataLst>
          </p:nvPr>
        </p:nvPicPr>
        <p:blipFill>
          <a:blip r:embed="rId17"/>
          <a:srcRect l="9194" t="21583" r="9056" b="13556"/>
          <a:stretch>
            <a:fillRect/>
          </a:stretch>
        </p:blipFill>
        <p:spPr>
          <a:xfrm>
            <a:off x="722630" y="976630"/>
            <a:ext cx="1162685" cy="96837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3656965" y="1806575"/>
            <a:ext cx="890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737610" y="3369945"/>
            <a:ext cx="890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3737610" y="4798695"/>
            <a:ext cx="890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五、数据的来源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>
            <p:custDataLst>
              <p:tags r:id="rId2"/>
            </p:custDataLst>
          </p:nvPr>
        </p:nvSpPr>
        <p:spPr>
          <a:xfrm>
            <a:off x="719455" y="989965"/>
            <a:ext cx="7167880" cy="53848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marL="408305" indent="-408305">
              <a:spcBef>
                <a:spcPct val="20000"/>
              </a:spcBef>
            </a:pPr>
            <a:r>
              <a:rPr lang="zh-CN" altLang="en-US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按照获取数据的渠道，可以将数据分为两类：</a:t>
            </a:r>
            <a:endParaRPr lang="zh-CN" altLang="en-US" sz="2800" b="1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719307" y="1133509"/>
            <a:ext cx="10269437" cy="2673350"/>
            <a:chOff x="719307" y="1628809"/>
            <a:chExt cx="10269437" cy="2673350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719307" y="2421924"/>
              <a:ext cx="6381115" cy="1880235"/>
            </a:xfrm>
            <a:prstGeom prst="rect">
              <a:avLst/>
            </a:prstGeom>
          </p:spPr>
          <p:txBody>
            <a:bodyPr wrap="square" lIns="108850" tIns="54425" rIns="108850" bIns="54425">
              <a:spAutoFit/>
            </a:bodyPr>
            <a:lstStyle/>
            <a:p>
              <a:pPr marL="457200" indent="-457200">
                <a:lnSpc>
                  <a:spcPct val="120000"/>
                </a:lnSpc>
                <a:buFont typeface="Wingdings" panose="05000000000000000000" charset="0"/>
                <a:buChar char="p"/>
              </a:pPr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直接数据：</a:t>
              </a:r>
              <a:r>
                <a:rPr lang="zh-CN" altLang="en-US" sz="24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统计调查或科学实验是数据的直接来源，由此得到的原始数据称为</a:t>
              </a:r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直接数据、一手数据</a:t>
              </a:r>
              <a:r>
                <a:rPr lang="zh-CN" altLang="en-US" sz="24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。比如：温度计测量得到的气温值。</a:t>
              </a:r>
            </a:p>
          </p:txBody>
        </p:sp>
        <p:pic>
          <p:nvPicPr>
            <p:cNvPr id="36" name="Picture 2" descr="https://timgsa.baidu.com/timg?image&amp;quality=80&amp;size=b9999_10000&amp;sec=1598934272056&amp;di=c3b44fa5bd2201e0853c83c75da3ffb4&amp;imgtype=0&amp;src=http%3A%2F%2Fpic.51yuansu.com%2Fpic3%2Fcover%2F01%2F40%2F51%2F5927306c790f7_610.jpg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1"/>
            <a:srcRect t="13628" b="20957"/>
            <a:stretch>
              <a:fillRect/>
            </a:stretch>
          </p:blipFill>
          <p:spPr bwMode="auto">
            <a:xfrm>
              <a:off x="7967414" y="1628809"/>
              <a:ext cx="3021330" cy="1976403"/>
            </a:xfrm>
            <a:prstGeom prst="rect">
              <a:avLst/>
            </a:prstGeom>
            <a:noFill/>
          </p:spPr>
        </p:pic>
      </p:grp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719307" y="3438550"/>
            <a:ext cx="9993341" cy="2673226"/>
            <a:chOff x="719307" y="3933850"/>
            <a:chExt cx="9993341" cy="2673226"/>
          </a:xfrm>
        </p:grpSpPr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9307" y="4485030"/>
              <a:ext cx="6380480" cy="1437005"/>
            </a:xfrm>
            <a:prstGeom prst="rect">
              <a:avLst/>
            </a:prstGeom>
          </p:spPr>
          <p:txBody>
            <a:bodyPr wrap="square" lIns="108850" tIns="54425" rIns="108850" bIns="54425">
              <a:spAutoFit/>
            </a:bodyPr>
            <a:lstStyle/>
            <a:p>
              <a:pPr marL="457200" indent="-457200" algn="l">
                <a:lnSpc>
                  <a:spcPct val="120000"/>
                </a:lnSpc>
                <a:buClrTx/>
                <a:buSzTx/>
                <a:buFont typeface="Wingdings" panose="05000000000000000000" charset="0"/>
                <a:buChar char="p"/>
              </a:pPr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间接数据：</a:t>
              </a:r>
              <a:r>
                <a:rPr lang="zh-CN" altLang="en-US" sz="24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通过查阅资料，或他人对原始数据处理过的数据，称为</a:t>
              </a:r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间接数据、二手数据</a:t>
              </a:r>
              <a:r>
                <a:rPr lang="zh-CN" altLang="en-US" sz="24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。比如：网上搜索到的气温值。</a:t>
              </a:r>
            </a:p>
          </p:txBody>
        </p:sp>
        <p:pic>
          <p:nvPicPr>
            <p:cNvPr id="37" name="Picture 4" descr="https://timgsa.baidu.com/timg?image&amp;quality=80&amp;size=b9999_10000&amp;sec=1598934808467&amp;di=e178a4eb3d0a56ba65e67111dc4b7dc0&amp;imgtype=0&amp;src=http%3A%2F%2Fbpic.588ku.com%2Felement_origin_min_pic%2F18%2F06%2F09%2Fe03c9a321163686bc11fbd25930ee93e.jp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 bwMode="auto">
            <a:xfrm>
              <a:off x="8039422" y="3933850"/>
              <a:ext cx="2673226" cy="2673226"/>
            </a:xfrm>
            <a:prstGeom prst="rect">
              <a:avLst/>
            </a:prstGeom>
            <a:noFill/>
          </p:spPr>
        </p:pic>
      </p:grpSp>
      <p:sp>
        <p:nvSpPr>
          <p:cNvPr id="2" name="等腰三角形 1"/>
          <p:cNvSpPr/>
          <p:nvPr>
            <p:custDataLst>
              <p:tags r:id="rId5"/>
            </p:custDataLst>
          </p:nvPr>
        </p:nvSpPr>
        <p:spPr>
          <a:xfrm rot="5400000" flipH="1">
            <a:off x="448310" y="113093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六、数据的收集方法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1524958" y="937552"/>
            <a:ext cx="4137688" cy="2540798"/>
            <a:chOff x="641855" y="1268760"/>
            <a:chExt cx="3103671" cy="2540209"/>
          </a:xfrm>
        </p:grpSpPr>
        <p:pic>
          <p:nvPicPr>
            <p:cNvPr id="4" name="图片 3" descr="u=217048145,3174456139&amp;fm=26&amp;gp=0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6"/>
            <a:stretch>
              <a:fillRect/>
            </a:stretch>
          </p:blipFill>
          <p:spPr bwMode="auto">
            <a:xfrm>
              <a:off x="641855" y="1268760"/>
              <a:ext cx="2501171" cy="2540209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miter lim="800000"/>
            </a:ln>
          </p:spPr>
        </p:pic>
        <p:sp>
          <p:nvSpPr>
            <p:cNvPr id="13" name="文本框 7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193004" y="2440967"/>
              <a:ext cx="552522" cy="136800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spc="357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调查法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5987881" y="810582"/>
            <a:ext cx="5086535" cy="2557330"/>
            <a:chOff x="4491495" y="1286535"/>
            <a:chExt cx="3815398" cy="2556738"/>
          </a:xfrm>
        </p:grpSpPr>
        <p:pic>
          <p:nvPicPr>
            <p:cNvPr id="7" name="图片 5" descr="下载在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7"/>
            <a:stretch>
              <a:fillRect/>
            </a:stretch>
          </p:blipFill>
          <p:spPr bwMode="auto">
            <a:xfrm>
              <a:off x="4491495" y="1286535"/>
              <a:ext cx="3093948" cy="2556738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miter lim="800000"/>
            </a:ln>
          </p:spPr>
        </p:pic>
        <p:sp>
          <p:nvSpPr>
            <p:cNvPr id="16" name="文本框 8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54371" y="2453334"/>
              <a:ext cx="552522" cy="138993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spc="357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观察法</a:t>
              </a:r>
            </a:p>
          </p:txBody>
        </p:sp>
      </p:grpSp>
      <p:grpSp>
        <p:nvGrpSpPr>
          <p:cNvPr id="17" name="组合 16"/>
          <p:cNvGrpSpPr/>
          <p:nvPr>
            <p:custDataLst>
              <p:tags r:id="rId4"/>
            </p:custDataLst>
          </p:nvPr>
        </p:nvGrpSpPr>
        <p:grpSpPr>
          <a:xfrm>
            <a:off x="1474105" y="3764436"/>
            <a:ext cx="4188541" cy="2356177"/>
            <a:chOff x="467543" y="4293094"/>
            <a:chExt cx="3141815" cy="2355631"/>
          </a:xfrm>
        </p:grpSpPr>
        <p:pic>
          <p:nvPicPr>
            <p:cNvPr id="18" name="图片 4" descr="u=2092367470,2459974052&amp;fm=26&amp;gp=0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8"/>
            <a:stretch>
              <a:fillRect/>
            </a:stretch>
          </p:blipFill>
          <p:spPr bwMode="auto">
            <a:xfrm>
              <a:off x="467543" y="4293094"/>
              <a:ext cx="2539315" cy="2355631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miter lim="800000"/>
            </a:ln>
          </p:spPr>
        </p:pic>
        <p:sp>
          <p:nvSpPr>
            <p:cNvPr id="19" name="文本框 9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056836" y="5202087"/>
              <a:ext cx="552522" cy="13781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spc="357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访谈法</a:t>
              </a:r>
            </a:p>
          </p:txBody>
        </p:sp>
      </p:grpSp>
      <p:grpSp>
        <p:nvGrpSpPr>
          <p:cNvPr id="20" name="组合 19"/>
          <p:cNvGrpSpPr/>
          <p:nvPr>
            <p:custDataLst>
              <p:tags r:id="rId5"/>
            </p:custDataLst>
          </p:nvPr>
        </p:nvGrpSpPr>
        <p:grpSpPr>
          <a:xfrm>
            <a:off x="6003241" y="3646673"/>
            <a:ext cx="5071175" cy="2523151"/>
            <a:chOff x="4503017" y="4193976"/>
            <a:chExt cx="3803876" cy="2522567"/>
          </a:xfrm>
        </p:grpSpPr>
        <p:pic>
          <p:nvPicPr>
            <p:cNvPr id="21" name="图片 6" descr="多少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9"/>
            <a:stretch>
              <a:fillRect/>
            </a:stretch>
          </p:blipFill>
          <p:spPr bwMode="auto">
            <a:xfrm>
              <a:off x="4503017" y="4193976"/>
              <a:ext cx="3082426" cy="2522567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miter lim="800000"/>
            </a:ln>
          </p:spPr>
        </p:pic>
        <p:sp>
          <p:nvSpPr>
            <p:cNvPr id="22" name="文本框 10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54371" y="5274095"/>
              <a:ext cx="552522" cy="143939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spc="357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实验法</a:t>
              </a:r>
            </a:p>
          </p:txBody>
        </p:sp>
      </p:grpSp>
      <p:sp>
        <p:nvSpPr>
          <p:cNvPr id="45" name="标题 1"/>
          <p:cNvSpPr txBox="1"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482774" y="1825153"/>
            <a:ext cx="763699" cy="3124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0" tIns="54425" rIns="108850" bIns="54425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buClrTx/>
              <a:buSzTx/>
              <a:buNone/>
            </a:pPr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直</a:t>
            </a:r>
          </a:p>
          <a:p>
            <a:pPr algn="l">
              <a:buClrTx/>
              <a:buSzTx/>
              <a:buNone/>
            </a:pPr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接</a:t>
            </a:r>
          </a:p>
          <a:p>
            <a:pPr algn="l">
              <a:buClrTx/>
              <a:buSzTx/>
              <a:buNone/>
            </a:pPr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数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据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的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收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集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六、数据的收集方法</a:t>
            </a: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7866670" y="3346400"/>
            <a:ext cx="3063158" cy="2775663"/>
            <a:chOff x="6234772" y="3861048"/>
            <a:chExt cx="2297668" cy="2775021"/>
          </a:xfrm>
        </p:grpSpPr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>
              <a:off x="6300192" y="5805264"/>
              <a:ext cx="2232248" cy="8308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08305" indent="-408305" fontAlgn="auto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zh-CN" altLang="en-US" sz="2400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利用搜索引擎在网上进行检索</a:t>
              </a:r>
            </a:p>
          </p:txBody>
        </p:sp>
        <p:pic>
          <p:nvPicPr>
            <p:cNvPr id="12" name="Picture 6" descr="https://timgsa.baidu.com/timg?image&amp;quality=80&amp;size=b9999_10000&amp;sec=1598940582496&amp;di=6d2c27a5a9f26edb3235462700545f80&amp;imgtype=0&amp;src=http%3A%2F%2Fa3.att.hudong.com%2F53%2F88%2F01300000171098122550884649302.jpg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20"/>
            <a:stretch>
              <a:fillRect/>
            </a:stretch>
          </p:blipFill>
          <p:spPr bwMode="auto">
            <a:xfrm>
              <a:off x="6234772" y="3861048"/>
              <a:ext cx="2002511" cy="1981884"/>
            </a:xfrm>
            <a:prstGeom prst="rect">
              <a:avLst/>
            </a:prstGeom>
            <a:noFill/>
          </p:spPr>
        </p:pic>
      </p:grpSp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1493912" y="3788105"/>
            <a:ext cx="2612653" cy="2478356"/>
            <a:chOff x="179513" y="4005064"/>
            <a:chExt cx="1959745" cy="2477782"/>
          </a:xfrm>
        </p:grpSpPr>
        <p:sp>
          <p:nvSpPr>
            <p:cNvPr id="5" name="矩形 4"/>
            <p:cNvSpPr/>
            <p:nvPr>
              <p:custDataLst>
                <p:tags r:id="rId15"/>
              </p:custDataLst>
            </p:nvPr>
          </p:nvSpPr>
          <p:spPr>
            <a:xfrm>
              <a:off x="467544" y="6021288"/>
              <a:ext cx="1523692" cy="4615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08305" indent="-408305" fontAlgn="auto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zh-CN" altLang="en-US" sz="2400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查阅文献资料</a:t>
              </a:r>
            </a:p>
          </p:txBody>
        </p:sp>
        <p:pic>
          <p:nvPicPr>
            <p:cNvPr id="6" name="Picture 2" descr="https://timgsa.baidu.com/timg?image&amp;quality=80&amp;size=b9999_10000&amp;sec=1598940452806&amp;di=c2ecf038977eb66862fa6fa5e971c18b&amp;imgtype=0&amp;src=http%3A%2F%2F5b0988e595225.cdn.sohucs.com%2Fimages%2F20180621%2F40ed7a17fe6c42b6a0f914013c9adc9f.jpeg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21"/>
            <a:srcRect l="23467"/>
            <a:stretch>
              <a:fillRect/>
            </a:stretch>
          </p:blipFill>
          <p:spPr bwMode="auto">
            <a:xfrm>
              <a:off x="179513" y="4005064"/>
              <a:ext cx="1959745" cy="1898464"/>
            </a:xfrm>
            <a:prstGeom prst="rect">
              <a:avLst/>
            </a:prstGeom>
            <a:noFill/>
          </p:spPr>
        </p:pic>
      </p:grp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4575487" y="3602501"/>
            <a:ext cx="2794000" cy="2755433"/>
            <a:chOff x="3131840" y="3789039"/>
            <a:chExt cx="2095773" cy="2754796"/>
          </a:xfrm>
        </p:grpSpPr>
        <p:sp>
          <p:nvSpPr>
            <p:cNvPr id="9" name="矩形 8"/>
            <p:cNvSpPr/>
            <p:nvPr>
              <p:custDataLst>
                <p:tags r:id="rId13"/>
              </p:custDataLst>
            </p:nvPr>
          </p:nvSpPr>
          <p:spPr>
            <a:xfrm>
              <a:off x="3417880" y="6082277"/>
              <a:ext cx="1523692" cy="4615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08305" indent="-408305" fontAlgn="auto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zh-CN" altLang="en-US" sz="2400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关注媒体资源</a:t>
              </a:r>
            </a:p>
          </p:txBody>
        </p:sp>
        <p:pic>
          <p:nvPicPr>
            <p:cNvPr id="23" name="Picture 4" descr="https://ss0.bdstatic.com/70cFuHSh_Q1YnxGkpoWK1HF6hhy/it/u=3751936277,3041063889&amp;fm=26&amp;gp=0.jp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22"/>
            <a:stretch>
              <a:fillRect/>
            </a:stretch>
          </p:blipFill>
          <p:spPr bwMode="auto">
            <a:xfrm>
              <a:off x="3131840" y="3789039"/>
              <a:ext cx="2095773" cy="2301723"/>
            </a:xfrm>
            <a:prstGeom prst="rect">
              <a:avLst/>
            </a:prstGeom>
            <a:noFill/>
          </p:spPr>
        </p:pic>
      </p:grpSp>
      <p:grpSp>
        <p:nvGrpSpPr>
          <p:cNvPr id="24" name="组合 23"/>
          <p:cNvGrpSpPr/>
          <p:nvPr>
            <p:custDataLst>
              <p:tags r:id="rId5"/>
            </p:custDataLst>
          </p:nvPr>
        </p:nvGrpSpPr>
        <p:grpSpPr>
          <a:xfrm>
            <a:off x="1486694" y="921808"/>
            <a:ext cx="3559151" cy="2655425"/>
            <a:chOff x="623634" y="1174167"/>
            <a:chExt cx="2669710" cy="2654810"/>
          </a:xfrm>
        </p:grpSpPr>
        <p:sp>
          <p:nvSpPr>
            <p:cNvPr id="25" name="矩形 24"/>
            <p:cNvSpPr/>
            <p:nvPr>
              <p:custDataLst>
                <p:tags r:id="rId11"/>
              </p:custDataLst>
            </p:nvPr>
          </p:nvSpPr>
          <p:spPr>
            <a:xfrm>
              <a:off x="629048" y="3367419"/>
              <a:ext cx="2664296" cy="461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08305" indent="-408305" fontAlgn="auto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zh-CN" altLang="en-US" sz="2400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从相关数据公司购买</a:t>
              </a:r>
            </a:p>
          </p:txBody>
        </p:sp>
        <p:pic>
          <p:nvPicPr>
            <p:cNvPr id="26" name="Picture 8" descr="https://timgsa.baidu.com/timg?image&amp;quality=80&amp;size=b9999_10000&amp;sec=1598940671123&amp;di=9069ca244c6f22af6dfe5b6556272040&amp;imgtype=0&amp;src=http%3A%2F%2Fupload.ccidnet.com%2F2016%2F0615%2F1465980889892.jp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23"/>
            <a:stretch>
              <a:fillRect/>
            </a:stretch>
          </p:blipFill>
          <p:spPr bwMode="auto">
            <a:xfrm>
              <a:off x="623634" y="1174167"/>
              <a:ext cx="2622865" cy="2129761"/>
            </a:xfrm>
            <a:prstGeom prst="rect">
              <a:avLst/>
            </a:prstGeom>
            <a:noFill/>
          </p:spPr>
        </p:pic>
      </p:grpSp>
      <p:grpSp>
        <p:nvGrpSpPr>
          <p:cNvPr id="27" name="组合 26"/>
          <p:cNvGrpSpPr/>
          <p:nvPr>
            <p:custDataLst>
              <p:tags r:id="rId6"/>
            </p:custDataLst>
          </p:nvPr>
        </p:nvGrpSpPr>
        <p:grpSpPr>
          <a:xfrm>
            <a:off x="5524949" y="881968"/>
            <a:ext cx="3461034" cy="2510300"/>
            <a:chOff x="4973025" y="1052737"/>
            <a:chExt cx="2596113" cy="2509719"/>
          </a:xfrm>
        </p:grpSpPr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5396101" y="3100898"/>
              <a:ext cx="1523692" cy="4615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08305" indent="-408305" fontAlgn="auto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zh-CN" altLang="en-US" sz="2400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浏览权威网站</a:t>
              </a:r>
            </a:p>
          </p:txBody>
        </p:sp>
        <p:pic>
          <p:nvPicPr>
            <p:cNvPr id="29" name="Picture 9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24"/>
            <a:stretch>
              <a:fillRect/>
            </a:stretch>
          </p:blipFill>
          <p:spPr bwMode="auto">
            <a:xfrm>
              <a:off x="4973025" y="1052737"/>
              <a:ext cx="2596113" cy="2003541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miter lim="800000"/>
            </a:ln>
          </p:spPr>
        </p:pic>
      </p:grpSp>
      <p:sp>
        <p:nvSpPr>
          <p:cNvPr id="30" name="标题 1"/>
          <p:cNvSpPr txBox="1"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725091" y="1367541"/>
            <a:ext cx="763699" cy="3124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0" tIns="54425" rIns="108850" bIns="54425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间接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数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据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的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收</a:t>
            </a:r>
          </a:p>
          <a:p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</a:rPr>
              <a:t>集</a:t>
            </a:r>
            <a:endParaRPr lang="zh-CN" altLang="en-US" sz="2800">
              <a:solidFill>
                <a:schemeClr val="accent1"/>
              </a:solidFill>
            </a:endParaRPr>
          </a:p>
        </p:txBody>
      </p:sp>
      <p:sp>
        <p:nvSpPr>
          <p:cNvPr id="32" name="矩形 31"/>
          <p:cNvSpPr/>
          <p:nvPr>
            <p:custDataLst>
              <p:tags r:id="rId8"/>
            </p:custDataLst>
          </p:nvPr>
        </p:nvSpPr>
        <p:spPr>
          <a:xfrm>
            <a:off x="9346565" y="837565"/>
            <a:ext cx="2575560" cy="209613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108850" tIns="54425" rIns="108850" bIns="54425">
            <a:noAutofit/>
          </a:bodyPr>
          <a:lstStyle/>
          <a:p>
            <a:pPr fontAlgn="auto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收集数据时，要综合考虑数据的时效性、可信度以及经济条件等方面因素。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七、数据分析</a:t>
            </a:r>
          </a:p>
        </p:txBody>
      </p:sp>
      <p:sp>
        <p:nvSpPr>
          <p:cNvPr id="24" name="object 21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94080" y="1074738"/>
            <a:ext cx="5387975" cy="138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0" fontAlgn="auto"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数据分析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是指</a:t>
            </a:r>
            <a:r>
              <a:rPr lang="zh-CN" altLang="en-US" sz="2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用适当的统计分析方法对收集来的大量数据进行分析、提取有用信息，并形成结果的过程。</a:t>
            </a:r>
          </a:p>
        </p:txBody>
      </p:sp>
      <p:sp>
        <p:nvSpPr>
          <p:cNvPr id="25" name="等腰三角形 24"/>
          <p:cNvSpPr/>
          <p:nvPr>
            <p:custDataLst>
              <p:tags r:id="rId3"/>
            </p:custDataLst>
          </p:nvPr>
        </p:nvSpPr>
        <p:spPr>
          <a:xfrm rot="5400000" flipH="1">
            <a:off x="417195" y="118808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802755" y="1348740"/>
            <a:ext cx="4766945" cy="4487545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5"/>
            </p:custDataLst>
          </p:nvPr>
        </p:nvGrpSpPr>
        <p:grpSpPr>
          <a:xfrm>
            <a:off x="1003935" y="2678430"/>
            <a:ext cx="3632835" cy="3007360"/>
            <a:chOff x="891" y="3603"/>
            <a:chExt cx="5721" cy="4736"/>
          </a:xfrm>
        </p:grpSpPr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3317" y="3603"/>
              <a:ext cx="3295" cy="6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收集大量数据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3317" y="5746"/>
              <a:ext cx="3294" cy="6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提取有用信息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3317" y="7711"/>
              <a:ext cx="3231" cy="6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形成结论</a:t>
              </a:r>
            </a:p>
          </p:txBody>
        </p:sp>
        <p:cxnSp>
          <p:nvCxnSpPr>
            <p:cNvPr id="12" name="直接箭头连接符 11"/>
            <p:cNvCxnSpPr/>
            <p:nvPr>
              <p:custDataLst>
                <p:tags r:id="rId9"/>
              </p:custDataLst>
            </p:nvPr>
          </p:nvCxnSpPr>
          <p:spPr>
            <a:xfrm flipH="1">
              <a:off x="4787" y="4333"/>
              <a:ext cx="3" cy="1254"/>
            </a:xfrm>
            <a:prstGeom prst="straightConnector1">
              <a:avLst/>
            </a:prstGeom>
            <a:ln>
              <a:tailEnd type="triangle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0"/>
              </p:custDataLst>
            </p:nvPr>
          </p:nvCxnSpPr>
          <p:spPr>
            <a:xfrm flipH="1">
              <a:off x="4790" y="6466"/>
              <a:ext cx="0" cy="1105"/>
            </a:xfrm>
            <a:prstGeom prst="straightConnector1">
              <a:avLst/>
            </a:prstGeom>
            <a:ln>
              <a:tailEnd type="triangle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左大括号 12"/>
            <p:cNvSpPr/>
            <p:nvPr>
              <p:custDataLst>
                <p:tags r:id="rId11"/>
              </p:custDataLst>
            </p:nvPr>
          </p:nvSpPr>
          <p:spPr>
            <a:xfrm>
              <a:off x="2203" y="4006"/>
              <a:ext cx="684" cy="4062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n w="285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891" y="5226"/>
              <a:ext cx="1136" cy="1501"/>
            </a:xfrm>
            <a:prstGeom prst="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过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程</a:t>
              </a:r>
            </a:p>
          </p:txBody>
        </p:sp>
      </p:grp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七、数据分析</a:t>
            </a: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64490" y="1917700"/>
            <a:ext cx="4241165" cy="2308225"/>
            <a:chOff x="633" y="4576"/>
            <a:chExt cx="6679" cy="3635"/>
          </a:xfrm>
        </p:grpSpPr>
        <p:sp>
          <p:nvSpPr>
            <p:cNvPr id="22" name="object 19"/>
            <p:cNvSpPr txBox="1"/>
            <p:nvPr>
              <p:custDataLst>
                <p:tags r:id="rId11"/>
              </p:custDataLst>
            </p:nvPr>
          </p:nvSpPr>
          <p:spPr>
            <a:xfrm>
              <a:off x="1245" y="4576"/>
              <a:ext cx="6067" cy="36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150000"/>
                </a:lnSpc>
              </a:pPr>
              <a:r>
                <a:rPr lang="zh-CN" altLang="en-US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针对调查问卷收集的数据，我们可以分析问卷中不同指标的分布、所占比例等情况，也可以进一步对问卷指标进行交叉分析。</a:t>
              </a:r>
            </a:p>
            <a:p>
              <a:pPr marL="12700" marR="5080">
                <a:lnSpc>
                  <a:spcPct val="150000"/>
                </a:lnSpc>
              </a:pPr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 flipH="1">
              <a:off x="545" y="4724"/>
              <a:ext cx="693" cy="517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55" name="椭圆 54"/>
          <p:cNvSpPr/>
          <p:nvPr>
            <p:custDataLst>
              <p:tags r:id="rId3"/>
            </p:custDataLst>
          </p:nvPr>
        </p:nvSpPr>
        <p:spPr>
          <a:xfrm>
            <a:off x="5450205" y="1212215"/>
            <a:ext cx="599440" cy="520065"/>
          </a:xfrm>
          <a:prstGeom prst="ellipse">
            <a:avLst/>
          </a:prstGeom>
          <a:solidFill>
            <a:srgbClr val="75CBDC"/>
          </a:solidFill>
          <a:ln>
            <a:noFill/>
          </a:ln>
          <a:effectLst>
            <a:outerShdw blurRad="190500" dist="635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60135" y="1093470"/>
            <a:ext cx="1722120" cy="44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3653" tIns="0" rIns="133653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chemeClr val="tx1"/>
                </a:solidFill>
                <a:latin typeface="思源黑体" panose="020B0500000000090000" pitchFamily="34" charset="-122"/>
                <a:ea typeface="思源黑体" panose="020B0500000000090000" pitchFamily="34" charset="-122"/>
                <a:sym typeface="+mn-lt"/>
              </a:rPr>
              <a:t>分类统计</a:t>
            </a:r>
          </a:p>
        </p:txBody>
      </p:sp>
      <p:sp>
        <p:nvSpPr>
          <p:cNvPr id="61" name="apple-logo_747"/>
          <p:cNvSpPr>
            <a:spLocks noChangeAspect="1"/>
          </p:cNvSpPr>
          <p:nvPr>
            <p:custDataLst>
              <p:tags r:id="rId5"/>
            </p:custDataLst>
          </p:nvPr>
        </p:nvSpPr>
        <p:spPr bwMode="auto">
          <a:xfrm>
            <a:off x="5594350" y="1289685"/>
            <a:ext cx="311150" cy="330200"/>
          </a:xfrm>
          <a:custGeom>
            <a:avLst/>
            <a:gdLst>
              <a:gd name="connsiteX0" fmla="*/ 350777 w 457856"/>
              <a:gd name="connsiteY0" fmla="*/ 136349 h 560555"/>
              <a:gd name="connsiteX1" fmla="*/ 443086 w 457856"/>
              <a:gd name="connsiteY1" fmla="*/ 191681 h 560555"/>
              <a:gd name="connsiteX2" fmla="*/ 382162 w 457856"/>
              <a:gd name="connsiteY2" fmla="*/ 307876 h 560555"/>
              <a:gd name="connsiteX3" fmla="*/ 457856 w 457856"/>
              <a:gd name="connsiteY3" fmla="*/ 411161 h 560555"/>
              <a:gd name="connsiteX4" fmla="*/ 409855 w 457856"/>
              <a:gd name="connsiteY4" fmla="*/ 501535 h 560555"/>
              <a:gd name="connsiteX5" fmla="*/ 332315 w 457856"/>
              <a:gd name="connsiteY5" fmla="*/ 558711 h 560555"/>
              <a:gd name="connsiteX6" fmla="*/ 241851 w 457856"/>
              <a:gd name="connsiteY6" fmla="*/ 536578 h 560555"/>
              <a:gd name="connsiteX7" fmla="*/ 151388 w 457856"/>
              <a:gd name="connsiteY7" fmla="*/ 560555 h 560555"/>
              <a:gd name="connsiteX8" fmla="*/ 140311 w 457856"/>
              <a:gd name="connsiteY8" fmla="*/ 560555 h 560555"/>
              <a:gd name="connsiteX9" fmla="*/ 81233 w 457856"/>
              <a:gd name="connsiteY9" fmla="*/ 519979 h 560555"/>
              <a:gd name="connsiteX10" fmla="*/ 0 w 457856"/>
              <a:gd name="connsiteY10" fmla="*/ 315254 h 560555"/>
              <a:gd name="connsiteX11" fmla="*/ 0 w 457856"/>
              <a:gd name="connsiteY11" fmla="*/ 291277 h 560555"/>
              <a:gd name="connsiteX12" fmla="*/ 72002 w 457856"/>
              <a:gd name="connsiteY12" fmla="*/ 156637 h 560555"/>
              <a:gd name="connsiteX13" fmla="*/ 153234 w 457856"/>
              <a:gd name="connsiteY13" fmla="*/ 138194 h 560555"/>
              <a:gd name="connsiteX14" fmla="*/ 193850 w 457856"/>
              <a:gd name="connsiteY14" fmla="*/ 149260 h 560555"/>
              <a:gd name="connsiteX15" fmla="*/ 232620 w 457856"/>
              <a:gd name="connsiteY15" fmla="*/ 160326 h 560555"/>
              <a:gd name="connsiteX16" fmla="*/ 260313 w 457856"/>
              <a:gd name="connsiteY16" fmla="*/ 152949 h 560555"/>
              <a:gd name="connsiteX17" fmla="*/ 350777 w 457856"/>
              <a:gd name="connsiteY17" fmla="*/ 136349 h 560555"/>
              <a:gd name="connsiteX18" fmla="*/ 335937 w 457856"/>
              <a:gd name="connsiteY18" fmla="*/ 0 h 560555"/>
              <a:gd name="connsiteX19" fmla="*/ 339628 w 457856"/>
              <a:gd name="connsiteY19" fmla="*/ 0 h 560555"/>
              <a:gd name="connsiteX20" fmla="*/ 310105 w 457856"/>
              <a:gd name="connsiteY20" fmla="*/ 90437 h 560555"/>
              <a:gd name="connsiteX21" fmla="*/ 227073 w 457856"/>
              <a:gd name="connsiteY21" fmla="*/ 129196 h 560555"/>
              <a:gd name="connsiteX22" fmla="*/ 258441 w 457856"/>
              <a:gd name="connsiteY22" fmla="*/ 40604 h 560555"/>
              <a:gd name="connsiteX23" fmla="*/ 335937 w 457856"/>
              <a:gd name="connsiteY23" fmla="*/ 0 h 5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7856" h="560555">
                <a:moveTo>
                  <a:pt x="350777" y="136349"/>
                </a:moveTo>
                <a:cubicBezTo>
                  <a:pt x="393239" y="141882"/>
                  <a:pt x="422778" y="162171"/>
                  <a:pt x="443086" y="191681"/>
                </a:cubicBezTo>
                <a:cubicBezTo>
                  <a:pt x="406163" y="213813"/>
                  <a:pt x="378470" y="248856"/>
                  <a:pt x="382162" y="307876"/>
                </a:cubicBezTo>
                <a:cubicBezTo>
                  <a:pt x="387701" y="361363"/>
                  <a:pt x="417240" y="392717"/>
                  <a:pt x="457856" y="411161"/>
                </a:cubicBezTo>
                <a:cubicBezTo>
                  <a:pt x="446779" y="446204"/>
                  <a:pt x="430163" y="475714"/>
                  <a:pt x="409855" y="501535"/>
                </a:cubicBezTo>
                <a:cubicBezTo>
                  <a:pt x="393239" y="525512"/>
                  <a:pt x="371085" y="558711"/>
                  <a:pt x="332315" y="558711"/>
                </a:cubicBezTo>
                <a:cubicBezTo>
                  <a:pt x="299083" y="558711"/>
                  <a:pt x="275083" y="538423"/>
                  <a:pt x="241851" y="536578"/>
                </a:cubicBezTo>
                <a:cubicBezTo>
                  <a:pt x="204927" y="536578"/>
                  <a:pt x="184619" y="555022"/>
                  <a:pt x="151388" y="560555"/>
                </a:cubicBezTo>
                <a:lnTo>
                  <a:pt x="140311" y="560555"/>
                </a:lnTo>
                <a:cubicBezTo>
                  <a:pt x="116310" y="556866"/>
                  <a:pt x="96002" y="536578"/>
                  <a:pt x="81233" y="519979"/>
                </a:cubicBezTo>
                <a:cubicBezTo>
                  <a:pt x="38770" y="468337"/>
                  <a:pt x="5539" y="401939"/>
                  <a:pt x="0" y="315254"/>
                </a:cubicBezTo>
                <a:lnTo>
                  <a:pt x="0" y="291277"/>
                </a:lnTo>
                <a:cubicBezTo>
                  <a:pt x="1846" y="230412"/>
                  <a:pt x="33231" y="180614"/>
                  <a:pt x="72002" y="156637"/>
                </a:cubicBezTo>
                <a:cubicBezTo>
                  <a:pt x="92310" y="143727"/>
                  <a:pt x="121849" y="132661"/>
                  <a:pt x="153234" y="138194"/>
                </a:cubicBezTo>
                <a:cubicBezTo>
                  <a:pt x="166157" y="140038"/>
                  <a:pt x="180927" y="143727"/>
                  <a:pt x="193850" y="149260"/>
                </a:cubicBezTo>
                <a:cubicBezTo>
                  <a:pt x="204927" y="152949"/>
                  <a:pt x="219697" y="160326"/>
                  <a:pt x="232620" y="160326"/>
                </a:cubicBezTo>
                <a:cubicBezTo>
                  <a:pt x="241851" y="160326"/>
                  <a:pt x="251082" y="154793"/>
                  <a:pt x="260313" y="152949"/>
                </a:cubicBezTo>
                <a:cubicBezTo>
                  <a:pt x="288006" y="141882"/>
                  <a:pt x="315699" y="130816"/>
                  <a:pt x="350777" y="136349"/>
                </a:cubicBezTo>
                <a:close/>
                <a:moveTo>
                  <a:pt x="335937" y="0"/>
                </a:moveTo>
                <a:lnTo>
                  <a:pt x="339628" y="0"/>
                </a:lnTo>
                <a:cubicBezTo>
                  <a:pt x="343318" y="38759"/>
                  <a:pt x="328557" y="68289"/>
                  <a:pt x="310105" y="90437"/>
                </a:cubicBezTo>
                <a:cubicBezTo>
                  <a:pt x="291654" y="112585"/>
                  <a:pt x="267667" y="132888"/>
                  <a:pt x="227073" y="129196"/>
                </a:cubicBezTo>
                <a:cubicBezTo>
                  <a:pt x="225228" y="90437"/>
                  <a:pt x="239989" y="62752"/>
                  <a:pt x="258441" y="40604"/>
                </a:cubicBezTo>
                <a:cubicBezTo>
                  <a:pt x="275047" y="22148"/>
                  <a:pt x="306415" y="3691"/>
                  <a:pt x="3359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/>
          </a:p>
        </p:txBody>
      </p:sp>
      <p:grpSp>
        <p:nvGrpSpPr>
          <p:cNvPr id="12" name="组合 11"/>
          <p:cNvGrpSpPr/>
          <p:nvPr>
            <p:custDataLst>
              <p:tags r:id="rId6"/>
            </p:custDataLst>
          </p:nvPr>
        </p:nvGrpSpPr>
        <p:grpSpPr>
          <a:xfrm>
            <a:off x="7992745" y="1086485"/>
            <a:ext cx="2501265" cy="662940"/>
            <a:chOff x="12989" y="2809"/>
            <a:chExt cx="4508" cy="1377"/>
          </a:xfrm>
        </p:grpSpPr>
        <p:sp>
          <p:nvSpPr>
            <p:cNvPr id="56" name="椭圆 55"/>
            <p:cNvSpPr/>
            <p:nvPr>
              <p:custDataLst>
                <p:tags r:id="rId8"/>
              </p:custDataLst>
            </p:nvPr>
          </p:nvSpPr>
          <p:spPr>
            <a:xfrm>
              <a:off x="12989" y="3106"/>
              <a:ext cx="1080" cy="1080"/>
            </a:xfrm>
            <a:prstGeom prst="ellipse">
              <a:avLst/>
            </a:prstGeom>
            <a:solidFill>
              <a:srgbClr val="FEBB3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MH_SubTitle_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4358" y="2809"/>
              <a:ext cx="3139" cy="9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33653" tIns="0" rIns="133653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>
                <a:lnSpc>
                  <a:spcPct val="150000"/>
                </a:lnSpc>
                <a:buNone/>
              </a:pPr>
              <a:r>
                <a:rPr lang="zh-CN" altLang="en-US" sz="2800">
                  <a:solidFill>
                    <a:schemeClr val="tx1"/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sym typeface="+mn-lt"/>
                </a:rPr>
                <a:t>交叉分析</a:t>
              </a:r>
            </a:p>
          </p:txBody>
        </p:sp>
        <p:sp>
          <p:nvSpPr>
            <p:cNvPr id="63" name="apple-logo_747"/>
            <p:cNvSpPr>
              <a:spLocks noChangeAspect="1"/>
            </p:cNvSpPr>
            <p:nvPr>
              <p:custDataLst>
                <p:tags r:id="rId10"/>
              </p:custDataLst>
            </p:nvPr>
          </p:nvSpPr>
          <p:spPr bwMode="auto">
            <a:xfrm>
              <a:off x="13238" y="3267"/>
              <a:ext cx="581" cy="686"/>
            </a:xfrm>
            <a:custGeom>
              <a:avLst/>
              <a:gdLst>
                <a:gd name="connsiteX0" fmla="*/ 89265 w 512869"/>
                <a:gd name="connsiteY0" fmla="*/ 202986 h 605209"/>
                <a:gd name="connsiteX1" fmla="*/ 423604 w 512869"/>
                <a:gd name="connsiteY1" fmla="*/ 202986 h 605209"/>
                <a:gd name="connsiteX2" fmla="*/ 423604 w 512869"/>
                <a:gd name="connsiteY2" fmla="*/ 445173 h 605209"/>
                <a:gd name="connsiteX3" fmla="*/ 411933 w 512869"/>
                <a:gd name="connsiteY3" fmla="*/ 473570 h 605209"/>
                <a:gd name="connsiteX4" fmla="*/ 383907 w 512869"/>
                <a:gd name="connsiteY4" fmla="*/ 485223 h 605209"/>
                <a:gd name="connsiteX5" fmla="*/ 356539 w 512869"/>
                <a:gd name="connsiteY5" fmla="*/ 485223 h 605209"/>
                <a:gd name="connsiteX6" fmla="*/ 356539 w 512869"/>
                <a:gd name="connsiteY6" fmla="*/ 567785 h 605209"/>
                <a:gd name="connsiteX7" fmla="*/ 345690 w 512869"/>
                <a:gd name="connsiteY7" fmla="*/ 594294 h 605209"/>
                <a:gd name="connsiteX8" fmla="*/ 319061 w 512869"/>
                <a:gd name="connsiteY8" fmla="*/ 605209 h 605209"/>
                <a:gd name="connsiteX9" fmla="*/ 292515 w 512869"/>
                <a:gd name="connsiteY9" fmla="*/ 594294 h 605209"/>
                <a:gd name="connsiteX10" fmla="*/ 281584 w 512869"/>
                <a:gd name="connsiteY10" fmla="*/ 567785 h 605209"/>
                <a:gd name="connsiteX11" fmla="*/ 281584 w 512869"/>
                <a:gd name="connsiteY11" fmla="*/ 485223 h 605209"/>
                <a:gd name="connsiteX12" fmla="*/ 231285 w 512869"/>
                <a:gd name="connsiteY12" fmla="*/ 485223 h 605209"/>
                <a:gd name="connsiteX13" fmla="*/ 231285 w 512869"/>
                <a:gd name="connsiteY13" fmla="*/ 567785 h 605209"/>
                <a:gd name="connsiteX14" fmla="*/ 220354 w 512869"/>
                <a:gd name="connsiteY14" fmla="*/ 594294 h 605209"/>
                <a:gd name="connsiteX15" fmla="*/ 193808 w 512869"/>
                <a:gd name="connsiteY15" fmla="*/ 605209 h 605209"/>
                <a:gd name="connsiteX16" fmla="*/ 167590 w 512869"/>
                <a:gd name="connsiteY16" fmla="*/ 594294 h 605209"/>
                <a:gd name="connsiteX17" fmla="*/ 156659 w 512869"/>
                <a:gd name="connsiteY17" fmla="*/ 567785 h 605209"/>
                <a:gd name="connsiteX18" fmla="*/ 156248 w 512869"/>
                <a:gd name="connsiteY18" fmla="*/ 485141 h 605209"/>
                <a:gd name="connsiteX19" fmla="*/ 129290 w 512869"/>
                <a:gd name="connsiteY19" fmla="*/ 485141 h 605209"/>
                <a:gd name="connsiteX20" fmla="*/ 100936 w 512869"/>
                <a:gd name="connsiteY20" fmla="*/ 473570 h 605209"/>
                <a:gd name="connsiteX21" fmla="*/ 89265 w 512869"/>
                <a:gd name="connsiteY21" fmla="*/ 445173 h 605209"/>
                <a:gd name="connsiteX22" fmla="*/ 475299 w 512869"/>
                <a:gd name="connsiteY22" fmla="*/ 196071 h 605209"/>
                <a:gd name="connsiteX23" fmla="*/ 501935 w 512869"/>
                <a:gd name="connsiteY23" fmla="*/ 206741 h 605209"/>
                <a:gd name="connsiteX24" fmla="*/ 512869 w 512869"/>
                <a:gd name="connsiteY24" fmla="*/ 233169 h 605209"/>
                <a:gd name="connsiteX25" fmla="*/ 512869 w 512869"/>
                <a:gd name="connsiteY25" fmla="*/ 389524 h 605209"/>
                <a:gd name="connsiteX26" fmla="*/ 501935 w 512869"/>
                <a:gd name="connsiteY26" fmla="*/ 416116 h 605209"/>
                <a:gd name="connsiteX27" fmla="*/ 475299 w 512869"/>
                <a:gd name="connsiteY27" fmla="*/ 427032 h 605209"/>
                <a:gd name="connsiteX28" fmla="*/ 449074 w 512869"/>
                <a:gd name="connsiteY28" fmla="*/ 416116 h 605209"/>
                <a:gd name="connsiteX29" fmla="*/ 438140 w 512869"/>
                <a:gd name="connsiteY29" fmla="*/ 389524 h 605209"/>
                <a:gd name="connsiteX30" fmla="*/ 438140 w 512869"/>
                <a:gd name="connsiteY30" fmla="*/ 233169 h 605209"/>
                <a:gd name="connsiteX31" fmla="*/ 449074 w 512869"/>
                <a:gd name="connsiteY31" fmla="*/ 206741 h 605209"/>
                <a:gd name="connsiteX32" fmla="*/ 475299 w 512869"/>
                <a:gd name="connsiteY32" fmla="*/ 196071 h 605209"/>
                <a:gd name="connsiteX33" fmla="*/ 37534 w 512869"/>
                <a:gd name="connsiteY33" fmla="*/ 196071 h 605209"/>
                <a:gd name="connsiteX34" fmla="*/ 63734 w 512869"/>
                <a:gd name="connsiteY34" fmla="*/ 206905 h 605209"/>
                <a:gd name="connsiteX35" fmla="*/ 74658 w 512869"/>
                <a:gd name="connsiteY35" fmla="*/ 233169 h 605209"/>
                <a:gd name="connsiteX36" fmla="*/ 74658 w 512869"/>
                <a:gd name="connsiteY36" fmla="*/ 389524 h 605209"/>
                <a:gd name="connsiteX37" fmla="*/ 63899 w 512869"/>
                <a:gd name="connsiteY37" fmla="*/ 416116 h 605209"/>
                <a:gd name="connsiteX38" fmla="*/ 37534 w 512869"/>
                <a:gd name="connsiteY38" fmla="*/ 427032 h 605209"/>
                <a:gd name="connsiteX39" fmla="*/ 10924 w 512869"/>
                <a:gd name="connsiteY39" fmla="*/ 416116 h 605209"/>
                <a:gd name="connsiteX40" fmla="*/ 0 w 512869"/>
                <a:gd name="connsiteY40" fmla="*/ 389524 h 605209"/>
                <a:gd name="connsiteX41" fmla="*/ 0 w 512869"/>
                <a:gd name="connsiteY41" fmla="*/ 233169 h 605209"/>
                <a:gd name="connsiteX42" fmla="*/ 10924 w 512869"/>
                <a:gd name="connsiteY42" fmla="*/ 206905 h 605209"/>
                <a:gd name="connsiteX43" fmla="*/ 37534 w 512869"/>
                <a:gd name="connsiteY43" fmla="*/ 196071 h 605209"/>
                <a:gd name="connsiteX44" fmla="*/ 333272 w 512869"/>
                <a:gd name="connsiteY44" fmla="*/ 100763 h 605209"/>
                <a:gd name="connsiteX45" fmla="*/ 323245 w 512869"/>
                <a:gd name="connsiteY45" fmla="*/ 104948 h 605209"/>
                <a:gd name="connsiteX46" fmla="*/ 319053 w 512869"/>
                <a:gd name="connsiteY46" fmla="*/ 114877 h 605209"/>
                <a:gd name="connsiteX47" fmla="*/ 323245 w 512869"/>
                <a:gd name="connsiteY47" fmla="*/ 124887 h 605209"/>
                <a:gd name="connsiteX48" fmla="*/ 333272 w 512869"/>
                <a:gd name="connsiteY48" fmla="*/ 129072 h 605209"/>
                <a:gd name="connsiteX49" fmla="*/ 343134 w 512869"/>
                <a:gd name="connsiteY49" fmla="*/ 124887 h 605209"/>
                <a:gd name="connsiteX50" fmla="*/ 347079 w 512869"/>
                <a:gd name="connsiteY50" fmla="*/ 114877 h 605209"/>
                <a:gd name="connsiteX51" fmla="*/ 343134 w 512869"/>
                <a:gd name="connsiteY51" fmla="*/ 104948 h 605209"/>
                <a:gd name="connsiteX52" fmla="*/ 333272 w 512869"/>
                <a:gd name="connsiteY52" fmla="*/ 100763 h 605209"/>
                <a:gd name="connsiteX53" fmla="*/ 179584 w 512869"/>
                <a:gd name="connsiteY53" fmla="*/ 100763 h 605209"/>
                <a:gd name="connsiteX54" fmla="*/ 169722 w 512869"/>
                <a:gd name="connsiteY54" fmla="*/ 104948 h 605209"/>
                <a:gd name="connsiteX55" fmla="*/ 165777 w 512869"/>
                <a:gd name="connsiteY55" fmla="*/ 114877 h 605209"/>
                <a:gd name="connsiteX56" fmla="*/ 169722 w 512869"/>
                <a:gd name="connsiteY56" fmla="*/ 124887 h 605209"/>
                <a:gd name="connsiteX57" fmla="*/ 179584 w 512869"/>
                <a:gd name="connsiteY57" fmla="*/ 129072 h 605209"/>
                <a:gd name="connsiteX58" fmla="*/ 189611 w 512869"/>
                <a:gd name="connsiteY58" fmla="*/ 124887 h 605209"/>
                <a:gd name="connsiteX59" fmla="*/ 193803 w 512869"/>
                <a:gd name="connsiteY59" fmla="*/ 114877 h 605209"/>
                <a:gd name="connsiteX60" fmla="*/ 189611 w 512869"/>
                <a:gd name="connsiteY60" fmla="*/ 104948 h 605209"/>
                <a:gd name="connsiteX61" fmla="*/ 179584 w 512869"/>
                <a:gd name="connsiteY61" fmla="*/ 100763 h 605209"/>
                <a:gd name="connsiteX62" fmla="*/ 149751 w 512869"/>
                <a:gd name="connsiteY62" fmla="*/ 741 h 605209"/>
                <a:gd name="connsiteX63" fmla="*/ 156983 w 512869"/>
                <a:gd name="connsiteY63" fmla="*/ 2874 h 605209"/>
                <a:gd name="connsiteX64" fmla="*/ 183201 w 512869"/>
                <a:gd name="connsiteY64" fmla="*/ 50957 h 605209"/>
                <a:gd name="connsiteX65" fmla="*/ 256428 w 512869"/>
                <a:gd name="connsiteY65" fmla="*/ 35613 h 605209"/>
                <a:gd name="connsiteX66" fmla="*/ 329655 w 512869"/>
                <a:gd name="connsiteY66" fmla="*/ 50957 h 605209"/>
                <a:gd name="connsiteX67" fmla="*/ 355873 w 512869"/>
                <a:gd name="connsiteY67" fmla="*/ 2874 h 605209"/>
                <a:gd name="connsiteX68" fmla="*/ 363105 w 512869"/>
                <a:gd name="connsiteY68" fmla="*/ 741 h 605209"/>
                <a:gd name="connsiteX69" fmla="*/ 364995 w 512869"/>
                <a:gd name="connsiteY69" fmla="*/ 8044 h 605209"/>
                <a:gd name="connsiteX70" fmla="*/ 339107 w 512869"/>
                <a:gd name="connsiteY70" fmla="*/ 55634 h 605209"/>
                <a:gd name="connsiteX71" fmla="*/ 401403 w 512869"/>
                <a:gd name="connsiteY71" fmla="*/ 111430 h 605209"/>
                <a:gd name="connsiteX72" fmla="*/ 424662 w 512869"/>
                <a:gd name="connsiteY72" fmla="*/ 189791 h 605209"/>
                <a:gd name="connsiteX73" fmla="*/ 87783 w 512869"/>
                <a:gd name="connsiteY73" fmla="*/ 189791 h 605209"/>
                <a:gd name="connsiteX74" fmla="*/ 111124 w 512869"/>
                <a:gd name="connsiteY74" fmla="*/ 111430 h 605209"/>
                <a:gd name="connsiteX75" fmla="*/ 173749 w 512869"/>
                <a:gd name="connsiteY75" fmla="*/ 55634 h 605209"/>
                <a:gd name="connsiteX76" fmla="*/ 147943 w 512869"/>
                <a:gd name="connsiteY76" fmla="*/ 8044 h 605209"/>
                <a:gd name="connsiteX77" fmla="*/ 149751 w 512869"/>
                <a:gd name="connsiteY77" fmla="*/ 741 h 60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12868" h="605209">
                  <a:moveTo>
                    <a:pt x="89265" y="202986"/>
                  </a:moveTo>
                  <a:lnTo>
                    <a:pt x="423604" y="202986"/>
                  </a:lnTo>
                  <a:lnTo>
                    <a:pt x="423604" y="445173"/>
                  </a:lnTo>
                  <a:cubicBezTo>
                    <a:pt x="423604" y="456335"/>
                    <a:pt x="419741" y="465773"/>
                    <a:pt x="411933" y="473570"/>
                  </a:cubicBezTo>
                  <a:cubicBezTo>
                    <a:pt x="404126" y="481284"/>
                    <a:pt x="394838" y="485223"/>
                    <a:pt x="383907" y="485223"/>
                  </a:cubicBezTo>
                  <a:lnTo>
                    <a:pt x="356539" y="485223"/>
                  </a:lnTo>
                  <a:lnTo>
                    <a:pt x="356539" y="567785"/>
                  </a:lnTo>
                  <a:cubicBezTo>
                    <a:pt x="356539" y="578208"/>
                    <a:pt x="352923" y="586990"/>
                    <a:pt x="345690" y="594294"/>
                  </a:cubicBezTo>
                  <a:cubicBezTo>
                    <a:pt x="338375" y="601598"/>
                    <a:pt x="329499" y="605209"/>
                    <a:pt x="319061" y="605209"/>
                  </a:cubicBezTo>
                  <a:cubicBezTo>
                    <a:pt x="308624" y="605209"/>
                    <a:pt x="299747" y="601598"/>
                    <a:pt x="292515" y="594294"/>
                  </a:cubicBezTo>
                  <a:cubicBezTo>
                    <a:pt x="285200" y="586990"/>
                    <a:pt x="281584" y="578208"/>
                    <a:pt x="281584" y="567785"/>
                  </a:cubicBezTo>
                  <a:lnTo>
                    <a:pt x="281584" y="485223"/>
                  </a:lnTo>
                  <a:lnTo>
                    <a:pt x="231285" y="485223"/>
                  </a:lnTo>
                  <a:lnTo>
                    <a:pt x="231285" y="567785"/>
                  </a:lnTo>
                  <a:cubicBezTo>
                    <a:pt x="231285" y="578208"/>
                    <a:pt x="227669" y="586990"/>
                    <a:pt x="220354" y="594294"/>
                  </a:cubicBezTo>
                  <a:cubicBezTo>
                    <a:pt x="213122" y="601598"/>
                    <a:pt x="204245" y="605209"/>
                    <a:pt x="193808" y="605209"/>
                  </a:cubicBezTo>
                  <a:cubicBezTo>
                    <a:pt x="183616" y="605209"/>
                    <a:pt x="174822" y="601598"/>
                    <a:pt x="167590" y="594294"/>
                  </a:cubicBezTo>
                  <a:cubicBezTo>
                    <a:pt x="160275" y="586990"/>
                    <a:pt x="156659" y="578208"/>
                    <a:pt x="156659" y="567785"/>
                  </a:cubicBezTo>
                  <a:lnTo>
                    <a:pt x="156248" y="485141"/>
                  </a:lnTo>
                  <a:lnTo>
                    <a:pt x="129290" y="485141"/>
                  </a:lnTo>
                  <a:cubicBezTo>
                    <a:pt x="118113" y="485141"/>
                    <a:pt x="108661" y="481284"/>
                    <a:pt x="100936" y="473570"/>
                  </a:cubicBezTo>
                  <a:cubicBezTo>
                    <a:pt x="93128" y="465773"/>
                    <a:pt x="89265" y="456335"/>
                    <a:pt x="89265" y="445173"/>
                  </a:cubicBezTo>
                  <a:close/>
                  <a:moveTo>
                    <a:pt x="475299" y="196071"/>
                  </a:moveTo>
                  <a:cubicBezTo>
                    <a:pt x="485740" y="196071"/>
                    <a:pt x="494618" y="199600"/>
                    <a:pt x="501935" y="206741"/>
                  </a:cubicBezTo>
                  <a:cubicBezTo>
                    <a:pt x="509170" y="213882"/>
                    <a:pt x="512869" y="222746"/>
                    <a:pt x="512869" y="233169"/>
                  </a:cubicBezTo>
                  <a:lnTo>
                    <a:pt x="512869" y="389524"/>
                  </a:lnTo>
                  <a:cubicBezTo>
                    <a:pt x="512869" y="399947"/>
                    <a:pt x="509170" y="408811"/>
                    <a:pt x="501935" y="416116"/>
                  </a:cubicBezTo>
                  <a:cubicBezTo>
                    <a:pt x="494618" y="423339"/>
                    <a:pt x="485740" y="427032"/>
                    <a:pt x="475299" y="427032"/>
                  </a:cubicBezTo>
                  <a:cubicBezTo>
                    <a:pt x="465105" y="427032"/>
                    <a:pt x="456391" y="423339"/>
                    <a:pt x="449074" y="416116"/>
                  </a:cubicBezTo>
                  <a:cubicBezTo>
                    <a:pt x="441839" y="408811"/>
                    <a:pt x="438140" y="399947"/>
                    <a:pt x="438140" y="389524"/>
                  </a:cubicBezTo>
                  <a:lnTo>
                    <a:pt x="438140" y="233169"/>
                  </a:lnTo>
                  <a:cubicBezTo>
                    <a:pt x="438140" y="222746"/>
                    <a:pt x="441839" y="213882"/>
                    <a:pt x="449074" y="206741"/>
                  </a:cubicBezTo>
                  <a:cubicBezTo>
                    <a:pt x="456391" y="199600"/>
                    <a:pt x="465105" y="196071"/>
                    <a:pt x="475299" y="196071"/>
                  </a:cubicBezTo>
                  <a:close/>
                  <a:moveTo>
                    <a:pt x="37534" y="196071"/>
                  </a:moveTo>
                  <a:cubicBezTo>
                    <a:pt x="47719" y="196071"/>
                    <a:pt x="56425" y="199682"/>
                    <a:pt x="63734" y="206905"/>
                  </a:cubicBezTo>
                  <a:cubicBezTo>
                    <a:pt x="70962" y="214210"/>
                    <a:pt x="74658" y="222910"/>
                    <a:pt x="74658" y="233169"/>
                  </a:cubicBezTo>
                  <a:lnTo>
                    <a:pt x="74658" y="389524"/>
                  </a:lnTo>
                  <a:cubicBezTo>
                    <a:pt x="74658" y="399947"/>
                    <a:pt x="71044" y="408811"/>
                    <a:pt x="63899" y="416116"/>
                  </a:cubicBezTo>
                  <a:cubicBezTo>
                    <a:pt x="56753" y="423339"/>
                    <a:pt x="47965" y="427032"/>
                    <a:pt x="37534" y="427032"/>
                  </a:cubicBezTo>
                  <a:cubicBezTo>
                    <a:pt x="27104" y="427032"/>
                    <a:pt x="18233" y="423339"/>
                    <a:pt x="10924" y="416116"/>
                  </a:cubicBezTo>
                  <a:cubicBezTo>
                    <a:pt x="3696" y="408811"/>
                    <a:pt x="0" y="399947"/>
                    <a:pt x="0" y="389524"/>
                  </a:cubicBezTo>
                  <a:lnTo>
                    <a:pt x="0" y="233169"/>
                  </a:lnTo>
                  <a:cubicBezTo>
                    <a:pt x="0" y="222910"/>
                    <a:pt x="3696" y="214210"/>
                    <a:pt x="10924" y="206905"/>
                  </a:cubicBezTo>
                  <a:cubicBezTo>
                    <a:pt x="18233" y="199682"/>
                    <a:pt x="27104" y="196071"/>
                    <a:pt x="37534" y="196071"/>
                  </a:cubicBezTo>
                  <a:close/>
                  <a:moveTo>
                    <a:pt x="333272" y="100763"/>
                  </a:moveTo>
                  <a:cubicBezTo>
                    <a:pt x="329409" y="100763"/>
                    <a:pt x="326039" y="102158"/>
                    <a:pt x="323245" y="104948"/>
                  </a:cubicBezTo>
                  <a:cubicBezTo>
                    <a:pt x="320451" y="107738"/>
                    <a:pt x="319053" y="111020"/>
                    <a:pt x="319053" y="114877"/>
                  </a:cubicBezTo>
                  <a:cubicBezTo>
                    <a:pt x="319053" y="118815"/>
                    <a:pt x="320451" y="122097"/>
                    <a:pt x="323245" y="124887"/>
                  </a:cubicBezTo>
                  <a:cubicBezTo>
                    <a:pt x="326039" y="127677"/>
                    <a:pt x="329409" y="129072"/>
                    <a:pt x="333272" y="129072"/>
                  </a:cubicBezTo>
                  <a:cubicBezTo>
                    <a:pt x="337134" y="129072"/>
                    <a:pt x="340422" y="127677"/>
                    <a:pt x="343134" y="124887"/>
                  </a:cubicBezTo>
                  <a:cubicBezTo>
                    <a:pt x="345764" y="122097"/>
                    <a:pt x="347079" y="118815"/>
                    <a:pt x="347079" y="114877"/>
                  </a:cubicBezTo>
                  <a:cubicBezTo>
                    <a:pt x="347079" y="111020"/>
                    <a:pt x="345764" y="107738"/>
                    <a:pt x="343134" y="104948"/>
                  </a:cubicBezTo>
                  <a:cubicBezTo>
                    <a:pt x="340422" y="102158"/>
                    <a:pt x="337134" y="100763"/>
                    <a:pt x="333272" y="100763"/>
                  </a:cubicBezTo>
                  <a:close/>
                  <a:moveTo>
                    <a:pt x="179584" y="100763"/>
                  </a:moveTo>
                  <a:cubicBezTo>
                    <a:pt x="175722" y="100763"/>
                    <a:pt x="172434" y="102158"/>
                    <a:pt x="169722" y="104948"/>
                  </a:cubicBezTo>
                  <a:cubicBezTo>
                    <a:pt x="167092" y="107738"/>
                    <a:pt x="165777" y="111020"/>
                    <a:pt x="165777" y="114877"/>
                  </a:cubicBezTo>
                  <a:cubicBezTo>
                    <a:pt x="165777" y="118815"/>
                    <a:pt x="167092" y="122097"/>
                    <a:pt x="169722" y="124887"/>
                  </a:cubicBezTo>
                  <a:cubicBezTo>
                    <a:pt x="172434" y="127677"/>
                    <a:pt x="175722" y="129072"/>
                    <a:pt x="179584" y="129072"/>
                  </a:cubicBezTo>
                  <a:cubicBezTo>
                    <a:pt x="183447" y="129072"/>
                    <a:pt x="186817" y="127677"/>
                    <a:pt x="189611" y="124887"/>
                  </a:cubicBezTo>
                  <a:cubicBezTo>
                    <a:pt x="192405" y="122097"/>
                    <a:pt x="193803" y="118815"/>
                    <a:pt x="193803" y="114877"/>
                  </a:cubicBezTo>
                  <a:cubicBezTo>
                    <a:pt x="193803" y="111020"/>
                    <a:pt x="192405" y="107738"/>
                    <a:pt x="189611" y="104948"/>
                  </a:cubicBezTo>
                  <a:cubicBezTo>
                    <a:pt x="186817" y="102158"/>
                    <a:pt x="183447" y="100763"/>
                    <a:pt x="179584" y="100763"/>
                  </a:cubicBezTo>
                  <a:close/>
                  <a:moveTo>
                    <a:pt x="149751" y="741"/>
                  </a:moveTo>
                  <a:cubicBezTo>
                    <a:pt x="152874" y="-736"/>
                    <a:pt x="155340" y="2"/>
                    <a:pt x="156983" y="2874"/>
                  </a:cubicBezTo>
                  <a:lnTo>
                    <a:pt x="183201" y="50957"/>
                  </a:lnTo>
                  <a:cubicBezTo>
                    <a:pt x="206295" y="40701"/>
                    <a:pt x="230704" y="35613"/>
                    <a:pt x="256428" y="35613"/>
                  </a:cubicBezTo>
                  <a:cubicBezTo>
                    <a:pt x="282152" y="35613"/>
                    <a:pt x="306561" y="40701"/>
                    <a:pt x="329655" y="50957"/>
                  </a:cubicBezTo>
                  <a:lnTo>
                    <a:pt x="355873" y="2874"/>
                  </a:lnTo>
                  <a:cubicBezTo>
                    <a:pt x="357598" y="2"/>
                    <a:pt x="359982" y="-736"/>
                    <a:pt x="363105" y="741"/>
                  </a:cubicBezTo>
                  <a:cubicBezTo>
                    <a:pt x="366064" y="2464"/>
                    <a:pt x="366639" y="4843"/>
                    <a:pt x="364995" y="8044"/>
                  </a:cubicBezTo>
                  <a:lnTo>
                    <a:pt x="339107" y="55634"/>
                  </a:lnTo>
                  <a:cubicBezTo>
                    <a:pt x="365077" y="69009"/>
                    <a:pt x="385870" y="87553"/>
                    <a:pt x="401403" y="111430"/>
                  </a:cubicBezTo>
                  <a:cubicBezTo>
                    <a:pt x="416937" y="135308"/>
                    <a:pt x="424662" y="161483"/>
                    <a:pt x="424662" y="189791"/>
                  </a:cubicBezTo>
                  <a:lnTo>
                    <a:pt x="87783" y="189791"/>
                  </a:lnTo>
                  <a:cubicBezTo>
                    <a:pt x="87783" y="161483"/>
                    <a:pt x="95591" y="135308"/>
                    <a:pt x="111124" y="111430"/>
                  </a:cubicBezTo>
                  <a:cubicBezTo>
                    <a:pt x="126657" y="87553"/>
                    <a:pt x="147532" y="69009"/>
                    <a:pt x="173749" y="55634"/>
                  </a:cubicBezTo>
                  <a:lnTo>
                    <a:pt x="147943" y="8044"/>
                  </a:lnTo>
                  <a:cubicBezTo>
                    <a:pt x="146217" y="4843"/>
                    <a:pt x="146792" y="2464"/>
                    <a:pt x="149751" y="7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781550" y="2013585"/>
            <a:ext cx="7071995" cy="331597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-901373" y="-7509755"/>
            <a:ext cx="13994746" cy="14398985"/>
            <a:chOff x="-901373" y="-7490705"/>
            <a:chExt cx="13994746" cy="14398985"/>
          </a:xfrm>
        </p:grpSpPr>
        <p:sp>
          <p:nvSpPr>
            <p:cNvPr id="13" name="矩形 12"/>
            <p:cNvSpPr/>
            <p:nvPr>
              <p:custDataLst>
                <p:tags r:id="rId25"/>
              </p:custDataLst>
            </p:nvPr>
          </p:nvSpPr>
          <p:spPr>
            <a:xfrm>
              <a:off x="0" y="50279"/>
              <a:ext cx="12192000" cy="6858000"/>
            </a:xfrm>
            <a:prstGeom prst="rect">
              <a:avLst/>
            </a:prstGeom>
            <a:solidFill>
              <a:srgbClr val="1B90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弦形 18"/>
            <p:cNvSpPr/>
            <p:nvPr>
              <p:custDataLst>
                <p:tags r:id="rId26"/>
              </p:custDataLst>
            </p:nvPr>
          </p:nvSpPr>
          <p:spPr>
            <a:xfrm rot="13350635">
              <a:off x="-901373" y="-7490705"/>
              <a:ext cx="13994746" cy="14310154"/>
            </a:xfrm>
            <a:prstGeom prst="chord">
              <a:avLst>
                <a:gd name="adj1" fmla="val 4600706"/>
                <a:gd name="adj2" fmla="val 188793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等腰三角形 11"/>
          <p:cNvSpPr/>
          <p:nvPr>
            <p:custDataLst>
              <p:tags r:id="rId2"/>
            </p:custDataLst>
          </p:nvPr>
        </p:nvSpPr>
        <p:spPr>
          <a:xfrm rot="18000000" flipH="1">
            <a:off x="8264078" y="2786034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>
            <p:custDataLst>
              <p:tags r:id="rId3"/>
            </p:custDataLst>
          </p:nvPr>
        </p:nvSpPr>
        <p:spPr>
          <a:xfrm rot="19813540" flipH="1">
            <a:off x="4935523" y="1487367"/>
            <a:ext cx="443524" cy="386081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>
            <p:custDataLst>
              <p:tags r:id="rId4"/>
            </p:custDataLst>
          </p:nvPr>
        </p:nvSpPr>
        <p:spPr>
          <a:xfrm rot="18000000" flipH="1">
            <a:off x="3034033" y="6243560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9813540" flipH="1">
            <a:off x="2248357" y="1045924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/>
          <p:nvPr>
            <p:custDataLst>
              <p:tags r:id="rId6"/>
            </p:custDataLst>
          </p:nvPr>
        </p:nvSpPr>
        <p:spPr>
          <a:xfrm rot="18000000" flipH="1">
            <a:off x="3590151" y="5171429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>
            <p:custDataLst>
              <p:tags r:id="rId7"/>
            </p:custDataLst>
          </p:nvPr>
        </p:nvSpPr>
        <p:spPr>
          <a:xfrm rot="18000000" flipH="1">
            <a:off x="1358649" y="2497461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977409" y="3058093"/>
            <a:ext cx="63460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b="1">
                <a:solidFill>
                  <a:srgbClr val="595E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 </a:t>
            </a:r>
            <a:r>
              <a:rPr lang="zh-CN" altLang="en-US" sz="4800" b="1">
                <a:solidFill>
                  <a:srgbClr val="595E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我们身边的数据</a:t>
            </a: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1758568" y="3341396"/>
            <a:ext cx="1202722" cy="831130"/>
            <a:chOff x="1720243" y="1975504"/>
            <a:chExt cx="1202722" cy="831130"/>
          </a:xfrm>
        </p:grpSpPr>
        <p:sp>
          <p:nvSpPr>
            <p:cNvPr id="7" name="等腰三角形 6"/>
            <p:cNvSpPr/>
            <p:nvPr>
              <p:custDataLst>
                <p:tags r:id="rId21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等腰三角形 7"/>
            <p:cNvSpPr/>
            <p:nvPr>
              <p:custDataLst>
                <p:tags r:id="rId22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solidFill>
              <a:srgbClr val="93B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>
              <p:custDataLst>
                <p:tags r:id="rId23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solidFill>
              <a:srgbClr val="55C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36"/>
            <p:cNvSpPr/>
            <p:nvPr>
              <p:custDataLst>
                <p:tags r:id="rId24"/>
              </p:custDataLst>
            </p:nvPr>
          </p:nvSpPr>
          <p:spPr>
            <a:xfrm rot="19813540" flipH="1">
              <a:off x="1720243" y="2198028"/>
              <a:ext cx="443524" cy="386081"/>
            </a:xfrm>
            <a:prstGeom prst="triangle">
              <a:avLst/>
            </a:prstGeom>
            <a:solidFill>
              <a:srgbClr val="FDC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>
            <p:custDataLst>
              <p:tags r:id="rId10"/>
            </p:custDataLst>
          </p:nvPr>
        </p:nvGrpSpPr>
        <p:grpSpPr>
          <a:xfrm flipH="1">
            <a:off x="9230710" y="3341396"/>
            <a:ext cx="1202722" cy="831130"/>
            <a:chOff x="1720243" y="1975504"/>
            <a:chExt cx="1202722" cy="831130"/>
          </a:xfrm>
        </p:grpSpPr>
        <p:sp>
          <p:nvSpPr>
            <p:cNvPr id="28" name="等腰三角形 27"/>
            <p:cNvSpPr/>
            <p:nvPr>
              <p:custDataLst>
                <p:tags r:id="rId17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等腰三角形 28"/>
            <p:cNvSpPr/>
            <p:nvPr>
              <p:custDataLst>
                <p:tags r:id="rId18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solidFill>
              <a:srgbClr val="93B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29"/>
            <p:cNvSpPr/>
            <p:nvPr>
              <p:custDataLst>
                <p:tags r:id="rId19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solidFill>
              <a:srgbClr val="55C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37"/>
            <p:cNvSpPr/>
            <p:nvPr>
              <p:custDataLst>
                <p:tags r:id="rId20"/>
              </p:custDataLst>
            </p:nvPr>
          </p:nvSpPr>
          <p:spPr>
            <a:xfrm rot="19813540" flipH="1">
              <a:off x="1720243" y="2198028"/>
              <a:ext cx="443524" cy="386081"/>
            </a:xfrm>
            <a:prstGeom prst="triangle">
              <a:avLst/>
            </a:prstGeom>
            <a:solidFill>
              <a:srgbClr val="FDC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等腰三角形 30"/>
          <p:cNvSpPr/>
          <p:nvPr>
            <p:custDataLst>
              <p:tags r:id="rId11"/>
            </p:custDataLst>
          </p:nvPr>
        </p:nvSpPr>
        <p:spPr>
          <a:xfrm rot="6300000" flipH="1">
            <a:off x="10683358" y="5144934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>
            <p:custDataLst>
              <p:tags r:id="rId12"/>
            </p:custDataLst>
          </p:nvPr>
        </p:nvSpPr>
        <p:spPr>
          <a:xfrm rot="21257020" flipH="1">
            <a:off x="603906" y="5433506"/>
            <a:ext cx="443524" cy="3860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>
            <p:custDataLst>
              <p:tags r:id="rId13"/>
            </p:custDataLst>
          </p:nvPr>
        </p:nvSpPr>
        <p:spPr>
          <a:xfrm rot="1539679" flipH="1">
            <a:off x="1080103" y="5563024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>
            <p:custDataLst>
              <p:tags r:id="rId14"/>
            </p:custDataLst>
          </p:nvPr>
        </p:nvSpPr>
        <p:spPr>
          <a:xfrm rot="20540864" flipH="1">
            <a:off x="1849819" y="6281081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>
            <p:custDataLst>
              <p:tags r:id="rId15"/>
            </p:custDataLst>
          </p:nvPr>
        </p:nvSpPr>
        <p:spPr>
          <a:xfrm rot="20540864" flipH="1">
            <a:off x="9662455" y="6281081"/>
            <a:ext cx="443524" cy="3860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>
            <p:custDataLst>
              <p:tags r:id="rId16"/>
            </p:custDataLst>
          </p:nvPr>
        </p:nvSpPr>
        <p:spPr>
          <a:xfrm flipH="1">
            <a:off x="11331155" y="6167737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七、数据分析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507490" y="1722755"/>
            <a:ext cx="7879080" cy="424370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7070" r="-779" b="-6076"/>
            </a:stretch>
          </a:blipFill>
          <a:ln>
            <a:noFill/>
          </a:ln>
          <a:effectLst>
            <a:outerShdw blurRad="190500" dist="635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12990" y="955130"/>
            <a:ext cx="2435113" cy="622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3653" tIns="0" rIns="133653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lt"/>
              </a:rPr>
              <a:t>分 类 统 计</a:t>
            </a:r>
            <a:endParaRPr lang="zh-CN" altLang="en-US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613150" y="1180465"/>
            <a:ext cx="61372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思源黑体" panose="020B0500000000090000" pitchFamily="34" charset="-122"/>
                <a:ea typeface="思源黑体" panose="020B0500000000090000" pitchFamily="34" charset="-122"/>
                <a:sym typeface="+mn-ea"/>
              </a:rPr>
              <a:t>分析问卷中不同指标的分布所占比例等情况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七、数据分析</a:t>
            </a:r>
          </a:p>
        </p:txBody>
      </p:sp>
      <p:sp>
        <p:nvSpPr>
          <p:cNvPr id="35" name="矩形 34"/>
          <p:cNvSpPr/>
          <p:nvPr>
            <p:custDataLst>
              <p:tags r:id="rId2"/>
            </p:custDataLst>
          </p:nvPr>
        </p:nvSpPr>
        <p:spPr>
          <a:xfrm>
            <a:off x="4592955" y="1221740"/>
            <a:ext cx="7105650" cy="4263390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190500" dist="635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8844" y="840456"/>
            <a:ext cx="2320432" cy="418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3653" tIns="0" rIns="133653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lt"/>
              </a:rPr>
              <a:t>交 叉 分 析</a:t>
            </a:r>
            <a:endParaRPr lang="zh-CN" altLang="en-US" sz="2800">
              <a:solidFill>
                <a:schemeClr val="tx1"/>
              </a:solidFill>
              <a:latin typeface="思源黑体" panose="020B0500000000090000" pitchFamily="34" charset="-122"/>
              <a:ea typeface="思源黑体" panose="020B0500000000090000" pitchFamily="3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65785" y="1595120"/>
            <a:ext cx="391033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通常指将</a:t>
            </a: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两个有一定联系的变量及其值交叉排列在一张表格内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，使各变量值成为不同变量的交叉点，形成交叉表，从而分析交叉表中的变量之间的关系。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比如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性别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学科偏好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有没有关系，可以设计一个问卷，看看男生里喜欢物理的比例高，还是女生里喜欢历史的比例高。通过这种分析，我们就能发现更深层次的联系。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 50"/>
          <p:cNvSpPr txBox="1"/>
          <p:nvPr>
            <p:custDataLst>
              <p:tags r:id="rId1"/>
            </p:custDataLst>
          </p:nvPr>
        </p:nvSpPr>
        <p:spPr>
          <a:xfrm>
            <a:off x="566017" y="79239"/>
            <a:ext cx="52010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18335" y="1339850"/>
            <a:ext cx="10515600" cy="3856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indent="0" defTabSz="914400" fontAlgn="auto">
              <a:lnSpc>
                <a:spcPct val="150000"/>
              </a:lnSpc>
              <a:buNone/>
              <a:tabLst>
                <a:tab pos="316865" algn="l"/>
              </a:tabLst>
            </a:pP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下列选项表示数据的是（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）（单选）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3357880" indent="0" algn="just" defTabSz="914400" fontAlgn="auto">
              <a:lnSpc>
                <a:spcPct val="150000"/>
              </a:lnSpc>
              <a:buNone/>
              <a:tabLst>
                <a:tab pos="316865" algn="l"/>
              </a:tabLst>
            </a:pP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	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字典厚3厘米 </a:t>
            </a:r>
          </a:p>
          <a:p>
            <a:pPr marL="0" marR="3357880" indent="0" algn="just" defTabSz="914400" fontAlgn="auto">
              <a:lnSpc>
                <a:spcPct val="150000"/>
              </a:lnSpc>
              <a:buNone/>
              <a:tabLst>
                <a:tab pos="316865" algn="l"/>
              </a:tabLst>
            </a:pP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1000</a:t>
            </a:r>
          </a:p>
          <a:p>
            <a:pPr marL="0" indent="0" algn="just" defTabSz="914400" fontAlgn="auto">
              <a:lnSpc>
                <a:spcPct val="150000"/>
              </a:lnSpc>
              <a:spcBef>
                <a:spcPts val="1440"/>
              </a:spcBef>
              <a:buNone/>
              <a:tabLst>
                <a:tab pos="316865" algn="l"/>
              </a:tabLst>
            </a:pP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	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周末最低气温-5℃</a:t>
            </a:r>
          </a:p>
          <a:p>
            <a:pPr marL="0" indent="0" algn="just" defTabSz="914400" fontAlgn="auto">
              <a:lnSpc>
                <a:spcPct val="150000"/>
              </a:lnSpc>
              <a:spcBef>
                <a:spcPts val="1440"/>
              </a:spcBef>
              <a:buNone/>
              <a:tabLst>
                <a:tab pos="316865" algn="l"/>
              </a:tabLst>
            </a:pP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	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一个标准大气压下，低于0℃水会结冰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595110" y="1576705"/>
            <a:ext cx="59309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  <a:tabLst>
                <a:tab pos="309880" algn="l"/>
              </a:tabLst>
            </a:pPr>
            <a:r>
              <a:rPr sz="3200" b="1" spc="-7" baseline="9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>
            <a:off x="0" y="775856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>
            <p:custDataLst>
              <p:tags r:id="rId2"/>
            </p:custDataLst>
          </p:nvPr>
        </p:nvSpPr>
        <p:spPr>
          <a:xfrm>
            <a:off x="519430" y="0"/>
            <a:ext cx="2740660" cy="8705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习题</a:t>
            </a:r>
            <a:endParaRPr lang="zh-CN" altLang="en-US" sz="4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182860" y="5430520"/>
            <a:ext cx="914400" cy="9144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682865" y="2152015"/>
            <a:ext cx="2166620" cy="46037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n-US" alt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 </a:t>
            </a:r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载体依附性</a:t>
            </a: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7679055" y="3253105"/>
            <a:ext cx="2169795" cy="46037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共享性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682230" y="4177030"/>
            <a:ext cx="2166620" cy="46037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价值性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7614285" y="5068570"/>
            <a:ext cx="2237740" cy="46037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 </a:t>
            </a:r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时效性</a:t>
            </a:r>
          </a:p>
        </p:txBody>
      </p:sp>
      <p:sp>
        <p:nvSpPr>
          <p:cNvPr id="20" name="文本框 19"/>
          <p:cNvSpPr txBox="1"/>
          <p:nvPr>
            <p:custDataLst>
              <p:tags r:id="rId8"/>
            </p:custDataLst>
          </p:nvPr>
        </p:nvSpPr>
        <p:spPr>
          <a:xfrm>
            <a:off x="1047115" y="1898015"/>
            <a:ext cx="2775585" cy="82994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海上生明月</a:t>
            </a:r>
            <a:endParaRPr lang="en-US" altLang="zh-CN" sz="2400" spc="40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charset="-122"/>
              <a:sym typeface="Calibri"/>
            </a:endParaRPr>
          </a:p>
          <a:p>
            <a:pPr algn="ctr"/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天涯共此时</a:t>
            </a:r>
          </a:p>
        </p:txBody>
      </p: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1067435" y="2965450"/>
            <a:ext cx="2755900" cy="46037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老黄历看不得</a:t>
            </a:r>
          </a:p>
        </p:txBody>
      </p: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1071245" y="3787140"/>
            <a:ext cx="2752090" cy="850265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altLang="zh-CN" sz="2000" spc="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2000" spc="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一张记载了祖传秘方的羊皮纸</a:t>
            </a:r>
          </a:p>
        </p:txBody>
      </p:sp>
      <p:cxnSp>
        <p:nvCxnSpPr>
          <p:cNvPr id="5" name="直接连接符 4"/>
          <p:cNvCxnSpPr/>
          <p:nvPr>
            <p:custDataLst>
              <p:tags r:id="rId11"/>
            </p:custDataLst>
          </p:nvPr>
        </p:nvCxnSpPr>
        <p:spPr>
          <a:xfrm>
            <a:off x="3898265" y="2332355"/>
            <a:ext cx="3675380" cy="10909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>
            <p:custDataLst>
              <p:tags r:id="rId12"/>
            </p:custDataLst>
          </p:nvPr>
        </p:nvCxnSpPr>
        <p:spPr>
          <a:xfrm flipV="1">
            <a:off x="3918585" y="2503805"/>
            <a:ext cx="3760470" cy="17068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13"/>
            </p:custDataLst>
          </p:nvPr>
        </p:nvCxnSpPr>
        <p:spPr>
          <a:xfrm>
            <a:off x="3856355" y="3220720"/>
            <a:ext cx="3667125" cy="20307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519430" y="800735"/>
            <a:ext cx="2145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2</a:t>
            </a:r>
            <a:r>
              <a:rPr lang="zh-CN" altLang="en-US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、</a:t>
            </a:r>
            <a:r>
              <a:rPr 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连线题</a:t>
            </a:r>
          </a:p>
        </p:txBody>
      </p:sp>
      <p:sp>
        <p:nvSpPr>
          <p:cNvPr id="7" name="文本框 6"/>
          <p:cNvSpPr txBox="1"/>
          <p:nvPr>
            <p:custDataLst>
              <p:tags r:id="rId15"/>
            </p:custDataLst>
          </p:nvPr>
        </p:nvSpPr>
        <p:spPr>
          <a:xfrm>
            <a:off x="1684655" y="1386205"/>
            <a:ext cx="1127760" cy="46037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 </a:t>
            </a:r>
            <a:r>
              <a:rPr 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题目</a:t>
            </a:r>
          </a:p>
        </p:txBody>
      </p:sp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7990205" y="1437640"/>
            <a:ext cx="1127760" cy="46037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 </a:t>
            </a:r>
            <a:r>
              <a:rPr lang="zh-CN" sz="2400" spc="40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charset="-122"/>
                <a:sym typeface="Calibri"/>
              </a:rPr>
              <a:t>答案</a:t>
            </a:r>
          </a:p>
        </p:txBody>
      </p:sp>
      <p:sp>
        <p:nvSpPr>
          <p:cNvPr id="10" name="文本框 9"/>
          <p:cNvSpPr txBox="1"/>
          <p:nvPr>
            <p:custDataLst>
              <p:tags r:id="rId17"/>
            </p:custDataLst>
          </p:nvPr>
        </p:nvSpPr>
        <p:spPr>
          <a:xfrm>
            <a:off x="1047750" y="4961890"/>
            <a:ext cx="2775585" cy="1014730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>
            <a:spAutoFit/>
          </a:bodyPr>
          <a:lstStyle/>
          <a:p>
            <a:pPr marL="0" indent="0" algn="ctr"/>
            <a:r>
              <a:rPr lang="zh-CN" altLang="en-US" sz="2000" b="0" i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预报说明天降雨概率</a:t>
            </a:r>
            <a:r>
              <a:rPr lang="en-US" altLang="zh-CN" sz="2000" b="0" i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90%</a:t>
            </a:r>
            <a:r>
              <a:rPr lang="zh-CN" altLang="en-US" sz="2000" b="0" i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，你因此决定出门带伞。</a:t>
            </a:r>
          </a:p>
        </p:txBody>
      </p:sp>
      <p:cxnSp>
        <p:nvCxnSpPr>
          <p:cNvPr id="13" name="直接连接符 12"/>
          <p:cNvCxnSpPr/>
          <p:nvPr>
            <p:custDataLst>
              <p:tags r:id="rId18"/>
            </p:custDataLst>
          </p:nvPr>
        </p:nvCxnSpPr>
        <p:spPr>
          <a:xfrm flipV="1">
            <a:off x="3989705" y="4443095"/>
            <a:ext cx="3624580" cy="10509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/>
          <p:nvPr>
            <p:custDataLst>
              <p:tags r:id="rId1"/>
            </p:custDataLst>
          </p:nvPr>
        </p:nvSpPr>
        <p:spPr>
          <a:xfrm>
            <a:off x="966470" y="1374140"/>
            <a:ext cx="10014585" cy="3317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  <a:tabLst>
                <a:tab pos="65652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“成年人清晨安静状态下的正常口腔温度在36.3～37.2℃”，“38”，“小明的口腔温度是38℃”，这三种描述分别是（</a:t>
            </a:r>
            <a:r>
              <a:rPr sz="2400" spc="-45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2700" baseline="1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）。（单选）</a:t>
            </a: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A．数据、信息、知识</a:t>
            </a: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B．信息、数据、知识</a:t>
            </a: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C．知识、数据、信息</a:t>
            </a:r>
          </a:p>
          <a:p>
            <a:pPr marL="12700">
              <a:lnSpc>
                <a:spcPts val="2835"/>
              </a:lnSpc>
              <a:spcBef>
                <a:spcPts val="1425"/>
              </a:spcBef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D．知识、信息、数据</a:t>
            </a:r>
          </a:p>
        </p:txBody>
      </p:sp>
      <p:sp>
        <p:nvSpPr>
          <p:cNvPr id="7" name="object 3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927975" y="2084070"/>
            <a:ext cx="530225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  <a:tabLst>
                <a:tab pos="309880" algn="l"/>
              </a:tabLst>
            </a:pPr>
            <a:r>
              <a:rPr lang="en-US" sz="3200" b="1" spc="-7" baseline="9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C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566017" y="79239"/>
            <a:ext cx="52010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14120" y="1303020"/>
            <a:ext cx="8417560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50000"/>
              </a:lnSpc>
              <a:tabLst>
                <a:tab pos="316865" algn="l"/>
              </a:tabLst>
            </a:pPr>
            <a:r>
              <a:rPr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	</a:t>
            </a:r>
            <a:r>
              <a:rPr 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某中学想要获取全体高一学生对选科偏好的第一手数据，最便捷高效的数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据采集方法是（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)（单选）</a:t>
            </a:r>
            <a:endParaRPr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object 4"/>
          <p:cNvSpPr txBox="1"/>
          <p:nvPr>
            <p:custDataLst>
              <p:tags r:id="rId2"/>
            </p:custDataLst>
          </p:nvPr>
        </p:nvSpPr>
        <p:spPr>
          <a:xfrm>
            <a:off x="1284604" y="2708910"/>
            <a:ext cx="2159000" cy="2025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	访谈法</a:t>
            </a: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	问卷调查法</a:t>
            </a: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	教学观察法</a:t>
            </a:r>
          </a:p>
          <a:p>
            <a:pPr marL="12700">
              <a:lnSpc>
                <a:spcPts val="284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	经验分析法</a:t>
            </a:r>
          </a:p>
        </p:txBody>
      </p:sp>
      <p:sp>
        <p:nvSpPr>
          <p:cNvPr id="5" name="object 5"/>
          <p:cNvSpPr txBox="1"/>
          <p:nvPr>
            <p:custDataLst>
              <p:tags r:id="rId3"/>
            </p:custDataLst>
          </p:nvPr>
        </p:nvSpPr>
        <p:spPr>
          <a:xfrm>
            <a:off x="5703570" y="2041525"/>
            <a:ext cx="450215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B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66017" y="79239"/>
            <a:ext cx="52010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23619" y="1345883"/>
            <a:ext cx="581660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6865" algn="l"/>
              </a:tabLst>
            </a:pPr>
            <a:r>
              <a:rPr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	下列渠道获取的数据属于间接数据的是（</a:t>
            </a:r>
          </a:p>
        </p:txBody>
      </p:sp>
      <p:sp>
        <p:nvSpPr>
          <p:cNvPr id="7" name="object 3"/>
          <p:cNvSpPr txBox="1"/>
          <p:nvPr>
            <p:custDataLst>
              <p:tags r:id="rId2"/>
            </p:custDataLst>
          </p:nvPr>
        </p:nvSpPr>
        <p:spPr>
          <a:xfrm>
            <a:off x="7424419" y="1347470"/>
            <a:ext cx="1549400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）（单选）</a:t>
            </a:r>
          </a:p>
        </p:txBody>
      </p:sp>
      <p:sp>
        <p:nvSpPr>
          <p:cNvPr id="8" name="object 4"/>
          <p:cNvSpPr txBox="1"/>
          <p:nvPr>
            <p:custDataLst>
              <p:tags r:id="rId3"/>
            </p:custDataLst>
          </p:nvPr>
        </p:nvSpPr>
        <p:spPr>
          <a:xfrm>
            <a:off x="1023619" y="1896109"/>
            <a:ext cx="6731000" cy="2006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	利用搜索引擎检索“今日天气”</a:t>
            </a: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	利用体温计测量体温</a:t>
            </a: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	利用车载尾气检测技术获取实时动态尾气数据</a:t>
            </a:r>
          </a:p>
          <a:p>
            <a:pPr marL="12700">
              <a:lnSpc>
                <a:spcPts val="2840"/>
              </a:lnSpc>
              <a:spcBef>
                <a:spcPts val="1440"/>
              </a:spcBef>
              <a:tabLst>
                <a:tab pos="316865" algn="l"/>
              </a:tabLs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	在农田中使用传感器实时收集农田土壤的含水率</a:t>
            </a:r>
          </a:p>
        </p:txBody>
      </p:sp>
      <p:sp>
        <p:nvSpPr>
          <p:cNvPr id="9" name="object 5"/>
          <p:cNvSpPr txBox="1"/>
          <p:nvPr>
            <p:custDataLst>
              <p:tags r:id="rId4"/>
            </p:custDataLst>
          </p:nvPr>
        </p:nvSpPr>
        <p:spPr>
          <a:xfrm>
            <a:off x="6979920" y="1379855"/>
            <a:ext cx="46355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400" b="1" spc="-5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A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66017" y="79239"/>
            <a:ext cx="52010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66017" y="79239"/>
            <a:ext cx="52010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21146" t="29423" r="49403" b="13798"/>
          <a:stretch>
            <a:fillRect/>
          </a:stretch>
        </p:blipFill>
        <p:spPr>
          <a:xfrm>
            <a:off x="3110230" y="795655"/>
            <a:ext cx="5060950" cy="548894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-901373" y="-7490705"/>
            <a:ext cx="13994746" cy="14398985"/>
            <a:chOff x="-901373" y="-7490705"/>
            <a:chExt cx="13994746" cy="14398985"/>
          </a:xfrm>
        </p:grpSpPr>
        <p:sp>
          <p:nvSpPr>
            <p:cNvPr id="13" name="矩形 12"/>
            <p:cNvSpPr/>
            <p:nvPr>
              <p:custDataLst>
                <p:tags r:id="rId26"/>
              </p:custDataLst>
            </p:nvPr>
          </p:nvSpPr>
          <p:spPr>
            <a:xfrm>
              <a:off x="0" y="50279"/>
              <a:ext cx="12192000" cy="6858000"/>
            </a:xfrm>
            <a:prstGeom prst="rect">
              <a:avLst/>
            </a:prstGeom>
            <a:solidFill>
              <a:srgbClr val="1B90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弦形 18"/>
            <p:cNvSpPr/>
            <p:nvPr>
              <p:custDataLst>
                <p:tags r:id="rId27"/>
              </p:custDataLst>
            </p:nvPr>
          </p:nvSpPr>
          <p:spPr>
            <a:xfrm rot="13350635">
              <a:off x="-901373" y="-7490705"/>
              <a:ext cx="13994746" cy="14310154"/>
            </a:xfrm>
            <a:prstGeom prst="chord">
              <a:avLst>
                <a:gd name="adj1" fmla="val 4600706"/>
                <a:gd name="adj2" fmla="val 188793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等腰三角形 11"/>
          <p:cNvSpPr/>
          <p:nvPr>
            <p:custDataLst>
              <p:tags r:id="rId2"/>
            </p:custDataLst>
          </p:nvPr>
        </p:nvSpPr>
        <p:spPr>
          <a:xfrm rot="18000000" flipH="1">
            <a:off x="8264078" y="2786034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>
            <p:custDataLst>
              <p:tags r:id="rId3"/>
            </p:custDataLst>
          </p:nvPr>
        </p:nvSpPr>
        <p:spPr>
          <a:xfrm rot="19813540" flipH="1">
            <a:off x="4935523" y="1487367"/>
            <a:ext cx="443524" cy="386081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>
            <p:custDataLst>
              <p:tags r:id="rId4"/>
            </p:custDataLst>
          </p:nvPr>
        </p:nvSpPr>
        <p:spPr>
          <a:xfrm rot="18000000" flipH="1">
            <a:off x="3034033" y="6243560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9813540" flipH="1">
            <a:off x="2248357" y="1045924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/>
          <p:nvPr>
            <p:custDataLst>
              <p:tags r:id="rId6"/>
            </p:custDataLst>
          </p:nvPr>
        </p:nvSpPr>
        <p:spPr>
          <a:xfrm rot="18000000" flipH="1">
            <a:off x="3590151" y="5171429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>
            <p:custDataLst>
              <p:tags r:id="rId7"/>
            </p:custDataLst>
          </p:nvPr>
        </p:nvSpPr>
        <p:spPr>
          <a:xfrm rot="18000000" flipH="1">
            <a:off x="1358649" y="2497461"/>
            <a:ext cx="443524" cy="38608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3125788" y="3341395"/>
            <a:ext cx="6038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b="1">
                <a:solidFill>
                  <a:srgbClr val="595E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谢谢聆听</a:t>
            </a: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1758568" y="3341396"/>
            <a:ext cx="1202722" cy="831130"/>
            <a:chOff x="1720243" y="1975504"/>
            <a:chExt cx="1202722" cy="831130"/>
          </a:xfrm>
        </p:grpSpPr>
        <p:sp>
          <p:nvSpPr>
            <p:cNvPr id="7" name="等腰三角形 6"/>
            <p:cNvSpPr/>
            <p:nvPr>
              <p:custDataLst>
                <p:tags r:id="rId22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等腰三角形 7"/>
            <p:cNvSpPr/>
            <p:nvPr>
              <p:custDataLst>
                <p:tags r:id="rId23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solidFill>
              <a:srgbClr val="93B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>
              <p:custDataLst>
                <p:tags r:id="rId24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solidFill>
              <a:srgbClr val="55C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36"/>
            <p:cNvSpPr/>
            <p:nvPr>
              <p:custDataLst>
                <p:tags r:id="rId25"/>
              </p:custDataLst>
            </p:nvPr>
          </p:nvSpPr>
          <p:spPr>
            <a:xfrm rot="19813540" flipH="1">
              <a:off x="1720243" y="2198028"/>
              <a:ext cx="443524" cy="386081"/>
            </a:xfrm>
            <a:prstGeom prst="triangle">
              <a:avLst/>
            </a:prstGeom>
            <a:solidFill>
              <a:srgbClr val="FDC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>
            <p:custDataLst>
              <p:tags r:id="rId10"/>
            </p:custDataLst>
          </p:nvPr>
        </p:nvGrpSpPr>
        <p:grpSpPr>
          <a:xfrm flipH="1">
            <a:off x="9230710" y="3341396"/>
            <a:ext cx="1202722" cy="831130"/>
            <a:chOff x="1720243" y="1975504"/>
            <a:chExt cx="1202722" cy="831130"/>
          </a:xfrm>
        </p:grpSpPr>
        <p:sp>
          <p:nvSpPr>
            <p:cNvPr id="28" name="等腰三角形 27"/>
            <p:cNvSpPr/>
            <p:nvPr>
              <p:custDataLst>
                <p:tags r:id="rId18"/>
              </p:custDataLst>
            </p:nvPr>
          </p:nvSpPr>
          <p:spPr>
            <a:xfrm rot="19813540" flipH="1">
              <a:off x="2099842" y="1975504"/>
              <a:ext cx="443524" cy="386081"/>
            </a:xfrm>
            <a:prstGeom prst="triangle">
              <a:avLst/>
            </a:prstGeom>
            <a:solidFill>
              <a:srgbClr val="1B90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等腰三角形 28"/>
            <p:cNvSpPr/>
            <p:nvPr>
              <p:custDataLst>
                <p:tags r:id="rId19"/>
              </p:custDataLst>
            </p:nvPr>
          </p:nvSpPr>
          <p:spPr>
            <a:xfrm rot="19813540" flipH="1">
              <a:off x="2099844" y="2420553"/>
              <a:ext cx="443524" cy="386081"/>
            </a:xfrm>
            <a:prstGeom prst="triangle">
              <a:avLst/>
            </a:prstGeom>
            <a:solidFill>
              <a:srgbClr val="93B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29"/>
            <p:cNvSpPr/>
            <p:nvPr>
              <p:custDataLst>
                <p:tags r:id="rId20"/>
              </p:custDataLst>
            </p:nvPr>
          </p:nvSpPr>
          <p:spPr>
            <a:xfrm rot="19813540" flipH="1">
              <a:off x="2479441" y="2198028"/>
              <a:ext cx="443524" cy="386081"/>
            </a:xfrm>
            <a:prstGeom prst="triangle">
              <a:avLst/>
            </a:prstGeom>
            <a:solidFill>
              <a:srgbClr val="55C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37"/>
            <p:cNvSpPr/>
            <p:nvPr>
              <p:custDataLst>
                <p:tags r:id="rId21"/>
              </p:custDataLst>
            </p:nvPr>
          </p:nvSpPr>
          <p:spPr>
            <a:xfrm rot="19813540" flipH="1">
              <a:off x="1720243" y="2198028"/>
              <a:ext cx="443524" cy="386081"/>
            </a:xfrm>
            <a:prstGeom prst="triangle">
              <a:avLst/>
            </a:prstGeom>
            <a:solidFill>
              <a:srgbClr val="FDC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等腰三角形 30"/>
          <p:cNvSpPr/>
          <p:nvPr>
            <p:custDataLst>
              <p:tags r:id="rId11"/>
            </p:custDataLst>
          </p:nvPr>
        </p:nvSpPr>
        <p:spPr>
          <a:xfrm rot="6300000" flipH="1">
            <a:off x="10683358" y="5144934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>
            <p:custDataLst>
              <p:tags r:id="rId12"/>
            </p:custDataLst>
          </p:nvPr>
        </p:nvSpPr>
        <p:spPr>
          <a:xfrm rot="21257020" flipH="1">
            <a:off x="603906" y="5433506"/>
            <a:ext cx="443524" cy="3860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>
            <p:custDataLst>
              <p:tags r:id="rId13"/>
            </p:custDataLst>
          </p:nvPr>
        </p:nvSpPr>
        <p:spPr>
          <a:xfrm rot="1539679" flipH="1">
            <a:off x="1080103" y="5563024"/>
            <a:ext cx="443524" cy="386081"/>
          </a:xfrm>
          <a:prstGeom prst="triangle">
            <a:avLst/>
          </a:prstGeom>
          <a:solidFill>
            <a:srgbClr val="55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>
            <p:custDataLst>
              <p:tags r:id="rId14"/>
            </p:custDataLst>
          </p:nvPr>
        </p:nvSpPr>
        <p:spPr>
          <a:xfrm rot="20540864" flipH="1">
            <a:off x="1849819" y="6281081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>
            <p:custDataLst>
              <p:tags r:id="rId15"/>
            </p:custDataLst>
          </p:nvPr>
        </p:nvSpPr>
        <p:spPr>
          <a:xfrm rot="20540864" flipH="1">
            <a:off x="9662455" y="6281081"/>
            <a:ext cx="443524" cy="3860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>
            <p:custDataLst>
              <p:tags r:id="rId16"/>
            </p:custDataLst>
          </p:nvPr>
        </p:nvSpPr>
        <p:spPr>
          <a:xfrm flipH="1">
            <a:off x="11331155" y="6167737"/>
            <a:ext cx="443524" cy="386081"/>
          </a:xfrm>
          <a:prstGeom prst="triangle">
            <a:avLst/>
          </a:prstGeom>
          <a:solidFill>
            <a:srgbClr val="FD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" name="New picture"/>
          <p:cNvPicPr/>
          <p:nvPr>
            <p:custDataLst>
              <p:tags r:id="rId17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1112500" y="11722100"/>
            <a:ext cx="342900" cy="2540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一、数据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015" y="2822575"/>
            <a:ext cx="2898140" cy="2898140"/>
          </a:xfrm>
          <a:prstGeom prst="rect">
            <a:avLst/>
          </a:prstGeom>
        </p:spPr>
      </p:pic>
      <p:grpSp>
        <p:nvGrpSpPr>
          <p:cNvPr id="26" name="组合 25"/>
          <p:cNvGrpSpPr/>
          <p:nvPr>
            <p:custDataLst>
              <p:tags r:id="rId3"/>
            </p:custDataLst>
          </p:nvPr>
        </p:nvGrpSpPr>
        <p:grpSpPr>
          <a:xfrm>
            <a:off x="4895215" y="993140"/>
            <a:ext cx="4460875" cy="1777365"/>
            <a:chOff x="5233725" y="1918011"/>
            <a:chExt cx="5025395" cy="2193074"/>
          </a:xfrm>
          <a:solidFill>
            <a:srgbClr val="B2B2B2"/>
          </a:solidFill>
        </p:grpSpPr>
        <p:sp>
          <p:nvSpPr>
            <p:cNvPr id="27" name="思想气泡: 云 26"/>
            <p:cNvSpPr/>
            <p:nvPr>
              <p:custDataLst>
                <p:tags r:id="rId8"/>
              </p:custDataLst>
            </p:nvPr>
          </p:nvSpPr>
          <p:spPr>
            <a:xfrm flipH="1">
              <a:off x="5233725" y="1918011"/>
              <a:ext cx="5025395" cy="2193074"/>
            </a:xfrm>
            <a:prstGeom prst="cloudCallout">
              <a:avLst>
                <a:gd name="adj1" fmla="val -39916"/>
                <a:gd name="adj2" fmla="val 70636"/>
              </a:avLst>
            </a:prstGeom>
            <a:solidFill>
              <a:schemeClr val="bg1">
                <a:lumMod val="8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5682714" y="2095663"/>
              <a:ext cx="4353090" cy="17072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28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看到这些数字</a:t>
              </a:r>
              <a:r>
                <a:rPr lang="zh-CN" altLang="en-US" sz="28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、图标</a:t>
              </a:r>
              <a:endParaRPr lang="en-US" alt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2800" b="1">
                  <a:solidFill>
                    <a:srgbClr val="1B90A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你想到了什么？</a:t>
              </a:r>
            </a:p>
          </p:txBody>
        </p:sp>
      </p:grp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1497330" y="2822575"/>
            <a:ext cx="1610360" cy="82994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5.0</a:t>
            </a:r>
          </a:p>
        </p:txBody>
      </p:sp>
      <p:sp>
        <p:nvSpPr>
          <p:cNvPr id="7" name="圆角矩形 6"/>
          <p:cNvSpPr/>
          <p:nvPr>
            <p:custDataLst>
              <p:tags r:id="rId5"/>
            </p:custDataLst>
          </p:nvPr>
        </p:nvSpPr>
        <p:spPr>
          <a:xfrm>
            <a:off x="1497330" y="4181475"/>
            <a:ext cx="1610360" cy="82994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175</a:t>
            </a:r>
          </a:p>
        </p:txBody>
      </p:sp>
      <p:sp>
        <p:nvSpPr>
          <p:cNvPr id="8" name="圆角矩形 7"/>
          <p:cNvSpPr/>
          <p:nvPr>
            <p:custDataLst>
              <p:tags r:id="rId6"/>
            </p:custDataLst>
          </p:nvPr>
        </p:nvSpPr>
        <p:spPr>
          <a:xfrm>
            <a:off x="4184650" y="2815590"/>
            <a:ext cx="1610360" cy="82994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426</a:t>
            </a:r>
          </a:p>
        </p:txBody>
      </p:sp>
      <p:pic>
        <p:nvPicPr>
          <p:cNvPr id="9" name="图片 8"/>
          <p:cNvPicPr/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69740" y="3940175"/>
            <a:ext cx="1525270" cy="13938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一、数据</a:t>
            </a:r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866140" y="1279525"/>
            <a:ext cx="1610360" cy="82994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5.0</a:t>
            </a:r>
          </a:p>
        </p:txBody>
      </p:sp>
      <p:sp>
        <p:nvSpPr>
          <p:cNvPr id="7" name="圆角矩形 6"/>
          <p:cNvSpPr/>
          <p:nvPr>
            <p:custDataLst>
              <p:tags r:id="rId3"/>
            </p:custDataLst>
          </p:nvPr>
        </p:nvSpPr>
        <p:spPr>
          <a:xfrm>
            <a:off x="866140" y="4187825"/>
            <a:ext cx="1610360" cy="82994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175</a:t>
            </a:r>
          </a:p>
        </p:txBody>
      </p:sp>
      <p:sp>
        <p:nvSpPr>
          <p:cNvPr id="8" name="圆角矩形 7"/>
          <p:cNvSpPr/>
          <p:nvPr>
            <p:custDataLst>
              <p:tags r:id="rId4"/>
            </p:custDataLst>
          </p:nvPr>
        </p:nvSpPr>
        <p:spPr>
          <a:xfrm>
            <a:off x="866140" y="2733675"/>
            <a:ext cx="1610360" cy="829945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426</a:t>
            </a:r>
          </a:p>
        </p:txBody>
      </p:sp>
      <p:pic>
        <p:nvPicPr>
          <p:cNvPr id="9" name="图片 8"/>
          <p:cNvPicPr/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803765" y="1911350"/>
            <a:ext cx="1525270" cy="1393825"/>
          </a:xfrm>
          <a:prstGeom prst="rect">
            <a:avLst/>
          </a:prstGeom>
        </p:spPr>
      </p:pic>
      <p:sp>
        <p:nvSpPr>
          <p:cNvPr id="10" name="下箭头 9"/>
          <p:cNvSpPr/>
          <p:nvPr>
            <p:custDataLst>
              <p:tags r:id="rId6"/>
            </p:custDataLst>
          </p:nvPr>
        </p:nvSpPr>
        <p:spPr>
          <a:xfrm rot="16200000">
            <a:off x="3197225" y="1204595"/>
            <a:ext cx="313055" cy="863600"/>
          </a:xfrm>
          <a:prstGeom prst="downArrow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7"/>
            </p:custDataLst>
          </p:nvPr>
        </p:nvSpPr>
        <p:spPr>
          <a:xfrm rot="16200000">
            <a:off x="3197225" y="2716530"/>
            <a:ext cx="313055" cy="863600"/>
          </a:xfrm>
          <a:prstGeom prst="downArrow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>
            <p:custDataLst>
              <p:tags r:id="rId8"/>
            </p:custDataLst>
          </p:nvPr>
        </p:nvSpPr>
        <p:spPr>
          <a:xfrm rot="16200000">
            <a:off x="3197225" y="4228465"/>
            <a:ext cx="313055" cy="863600"/>
          </a:xfrm>
          <a:prstGeom prst="downArrow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4305935" y="1397000"/>
            <a:ext cx="4680585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李老师的矫正视力是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5.0</a:t>
            </a:r>
          </a:p>
        </p:txBody>
      </p:sp>
      <p:sp>
        <p:nvSpPr>
          <p:cNvPr id="14" name="圆角矩形 13"/>
          <p:cNvSpPr/>
          <p:nvPr>
            <p:custDataLst>
              <p:tags r:id="rId10"/>
            </p:custDataLst>
          </p:nvPr>
        </p:nvSpPr>
        <p:spPr>
          <a:xfrm>
            <a:off x="4305935" y="2834640"/>
            <a:ext cx="4681220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年本科批物理类分数是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426</a:t>
            </a:r>
          </a:p>
        </p:txBody>
      </p:sp>
      <p:sp>
        <p:nvSpPr>
          <p:cNvPr id="15" name="圆角矩形 14"/>
          <p:cNvSpPr/>
          <p:nvPr>
            <p:custDataLst>
              <p:tags r:id="rId11"/>
            </p:custDataLst>
          </p:nvPr>
        </p:nvSpPr>
        <p:spPr>
          <a:xfrm>
            <a:off x="4305935" y="4363720"/>
            <a:ext cx="4681220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小明的身高是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175</a:t>
            </a:r>
            <a:r>
              <a:rPr lang="en-US" altLang="zh-CN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</a:t>
            </a:r>
          </a:p>
        </p:txBody>
      </p:sp>
      <p:sp>
        <p:nvSpPr>
          <p:cNvPr id="16" name="圆角矩形 15"/>
          <p:cNvSpPr/>
          <p:nvPr>
            <p:custDataLst>
              <p:tags r:id="rId12"/>
            </p:custDataLst>
          </p:nvPr>
        </p:nvSpPr>
        <p:spPr>
          <a:xfrm>
            <a:off x="9671050" y="3429000"/>
            <a:ext cx="1791335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禁止吸烟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2230100" y="12331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011160" y="1546860"/>
            <a:ext cx="1781175" cy="1981200"/>
          </a:xfrm>
          <a:prstGeom prst="rect">
            <a:avLst/>
          </a:prstGeom>
          <a:ln>
            <a:solidFill>
              <a:srgbClr val="1B90A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311515" y="3710940"/>
            <a:ext cx="3249930" cy="2271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圆角矩形 21"/>
          <p:cNvSpPr/>
          <p:nvPr>
            <p:custDataLst>
              <p:tags r:id="rId3"/>
            </p:custDataLst>
          </p:nvPr>
        </p:nvSpPr>
        <p:spPr>
          <a:xfrm>
            <a:off x="2170430" y="2830830"/>
            <a:ext cx="1199515" cy="594360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数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字</a:t>
            </a:r>
          </a:p>
        </p:txBody>
      </p:sp>
      <p:sp>
        <p:nvSpPr>
          <p:cNvPr id="23" name="圆角矩形 22"/>
          <p:cNvSpPr/>
          <p:nvPr>
            <p:custDataLst>
              <p:tags r:id="rId4"/>
            </p:custDataLst>
          </p:nvPr>
        </p:nvSpPr>
        <p:spPr>
          <a:xfrm>
            <a:off x="3232785" y="3213735"/>
            <a:ext cx="1199515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</a:t>
            </a:r>
            <a:r>
              <a:rPr lang="en-US" altLang="zh-CN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</a:t>
            </a:r>
          </a:p>
        </p:txBody>
      </p:sp>
      <p:sp>
        <p:nvSpPr>
          <p:cNvPr id="24" name="圆角矩形 23"/>
          <p:cNvSpPr/>
          <p:nvPr>
            <p:custDataLst>
              <p:tags r:id="rId5"/>
            </p:custDataLst>
          </p:nvPr>
        </p:nvSpPr>
        <p:spPr>
          <a:xfrm>
            <a:off x="2170430" y="3651885"/>
            <a:ext cx="1199515" cy="594360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形</a:t>
            </a:r>
          </a:p>
        </p:txBody>
      </p:sp>
      <p:sp>
        <p:nvSpPr>
          <p:cNvPr id="25" name="圆角矩形 24"/>
          <p:cNvSpPr/>
          <p:nvPr>
            <p:custDataLst>
              <p:tags r:id="rId6"/>
            </p:custDataLst>
          </p:nvPr>
        </p:nvSpPr>
        <p:spPr>
          <a:xfrm>
            <a:off x="3232785" y="4065270"/>
            <a:ext cx="1199515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</a:t>
            </a:r>
          </a:p>
        </p:txBody>
      </p:sp>
      <p:sp>
        <p:nvSpPr>
          <p:cNvPr id="26" name="圆角矩形 25"/>
          <p:cNvSpPr/>
          <p:nvPr>
            <p:custDataLst>
              <p:tags r:id="rId7"/>
            </p:custDataLst>
          </p:nvPr>
        </p:nvSpPr>
        <p:spPr>
          <a:xfrm>
            <a:off x="2170430" y="4558665"/>
            <a:ext cx="1199515" cy="594360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声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音</a:t>
            </a:r>
          </a:p>
        </p:txBody>
      </p:sp>
      <p:sp>
        <p:nvSpPr>
          <p:cNvPr id="27" name="圆角矩形 26"/>
          <p:cNvSpPr/>
          <p:nvPr>
            <p:custDataLst>
              <p:tags r:id="rId8"/>
            </p:custDataLst>
          </p:nvPr>
        </p:nvSpPr>
        <p:spPr>
          <a:xfrm>
            <a:off x="3232785" y="5024755"/>
            <a:ext cx="1199515" cy="594360"/>
          </a:xfrm>
          <a:prstGeom prst="roundRect">
            <a:avLst/>
          </a:prstGeom>
          <a:noFill/>
          <a:ln w="38100">
            <a:solidFill>
              <a:srgbClr val="1B90A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B90A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</a:t>
            </a:r>
            <a:r>
              <a:rPr lang="en-US" altLang="zh-CN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</a:t>
            </a:r>
          </a:p>
        </p:txBody>
      </p:sp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>
            <a:off x="956310" y="1271905"/>
            <a:ext cx="4064000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数据是对客观事物的符号表示。</a:t>
            </a:r>
          </a:p>
        </p:txBody>
      </p:sp>
      <p:sp>
        <p:nvSpPr>
          <p:cNvPr id="29" name="文本框 28"/>
          <p:cNvSpPr txBox="1"/>
          <p:nvPr>
            <p:custDataLst>
              <p:tags r:id="rId10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一、数据</a:t>
            </a: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5497195" y="2140585"/>
            <a:ext cx="2130425" cy="110680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</a:pPr>
            <a:r>
              <a:rPr lang="en-US" altLang="zh-CN" sz="2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5.0   426     175</a:t>
            </a: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215900" y="669290"/>
            <a:ext cx="3560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、数据的概念：</a:t>
            </a: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215900" y="1941195"/>
            <a:ext cx="3560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</a:t>
            </a:r>
            <a:r>
              <a:rPr lang="zh-CN" altLang="en-US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、数据的表现形式：</a:t>
            </a:r>
          </a:p>
        </p:txBody>
      </p:sp>
      <p:pic>
        <p:nvPicPr>
          <p:cNvPr id="10" name="图片 9"/>
          <p:cNvPicPr/>
          <p:nvPr>
            <p:custDataLst>
              <p:tags r:id="rId14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0065385" y="1819910"/>
            <a:ext cx="1525270" cy="1393825"/>
          </a:xfrm>
          <a:prstGeom prst="rect">
            <a:avLst/>
          </a:prstGeom>
        </p:spPr>
      </p:pic>
      <p:pic>
        <p:nvPicPr>
          <p:cNvPr id="44" name="图片 5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0"/>
          <a:stretch>
            <a:fillRect/>
          </a:stretch>
        </p:blipFill>
        <p:spPr bwMode="auto">
          <a:xfrm>
            <a:off x="5161280" y="3808095"/>
            <a:ext cx="3017520" cy="18002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1031240" y="960755"/>
            <a:ext cx="34315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数据的特征</a:t>
            </a:r>
          </a:p>
        </p:txBody>
      </p:sp>
      <p:sp>
        <p:nvSpPr>
          <p:cNvPr id="21" name="等腰三角形 20"/>
          <p:cNvSpPr/>
          <p:nvPr>
            <p:custDataLst>
              <p:tags r:id="rId2"/>
            </p:custDataLst>
          </p:nvPr>
        </p:nvSpPr>
        <p:spPr>
          <a:xfrm rot="5400000" flipH="1">
            <a:off x="647065" y="125285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702945" y="1962785"/>
          <a:ext cx="2664460" cy="2945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9" imgW="6903720" imgH="5684520" progId="PBrush">
                  <p:embed/>
                </p:oleObj>
              </mc:Choice>
              <mc:Fallback>
                <p:oleObj r:id="rId19" imgW="6903720" imgH="5684520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02945" y="1962785"/>
                        <a:ext cx="2664460" cy="294513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1B90A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rcRect t="20236" b="950"/>
          <a:stretch>
            <a:fillRect/>
          </a:stretch>
        </p:blipFill>
        <p:spPr>
          <a:xfrm>
            <a:off x="8657590" y="1950085"/>
            <a:ext cx="2527300" cy="2957830"/>
          </a:xfrm>
          <a:prstGeom prst="rect">
            <a:avLst/>
          </a:prstGeom>
          <a:ln>
            <a:solidFill>
              <a:srgbClr val="1B90A2"/>
            </a:solidFill>
          </a:ln>
        </p:spPr>
      </p:pic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1288415" y="4940935"/>
            <a:ext cx="1494155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固定不变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9438005" y="4960620"/>
            <a:ext cx="1494155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随机出现</a:t>
            </a: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5250815" y="4960620"/>
            <a:ext cx="1494155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不断变化</a:t>
            </a: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一、数据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BE6C740-00DE-1C3A-948D-CB29B67A7760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4753927" y="575945"/>
            <a:ext cx="2487930" cy="4331970"/>
            <a:chOff x="1839" y="2758"/>
            <a:chExt cx="3918" cy="682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C7E35C22-B97B-CF4F-5F87-7CBA41DA90C3}"/>
                </a:ext>
              </a:extLst>
            </p:cNvPr>
            <p:cNvGrpSpPr/>
            <p:nvPr>
              <p:custDataLst>
                <p:tags r:id="rId10"/>
              </p:custDataLst>
            </p:nvPr>
          </p:nvGrpSpPr>
          <p:grpSpPr>
            <a:xfrm>
              <a:off x="1839" y="2758"/>
              <a:ext cx="3918" cy="6822"/>
              <a:chOff x="8124" y="2758"/>
              <a:chExt cx="3918" cy="6822"/>
            </a:xfrm>
          </p:grpSpPr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728E719A-5715-A7AD-597F-BB424DD69AF1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8146" y="2758"/>
                <a:ext cx="3836" cy="2919"/>
                <a:chOff x="8146" y="2758"/>
                <a:chExt cx="3836" cy="2919"/>
              </a:xfrm>
            </p:grpSpPr>
            <p:pic>
              <p:nvPicPr>
                <p:cNvPr id="12" name="图片 11">
                  <a:extLst>
                    <a:ext uri="{FF2B5EF4-FFF2-40B4-BE49-F238E27FC236}">
                      <a16:creationId xmlns:a16="http://schemas.microsoft.com/office/drawing/2014/main" id="{E240B934-39E7-E47A-F1A5-3675E72DDC63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22"/>
                <a:srcRect l="4909" t="4459" r="3678" b="63847"/>
                <a:stretch>
                  <a:fillRect/>
                </a:stretch>
              </p:blipFill>
              <p:spPr>
                <a:xfrm>
                  <a:off x="8146" y="2758"/>
                  <a:ext cx="3836" cy="2880"/>
                </a:xfrm>
                <a:prstGeom prst="rect">
                  <a:avLst/>
                </a:prstGeom>
              </p:spPr>
            </p:pic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76CF1726-DB55-D33B-F8E6-6C45EA2BED8D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1096" y="5072"/>
                  <a:ext cx="886" cy="605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n>
                      <a:solidFill>
                        <a:srgbClr val="FF0000"/>
                      </a:solidFill>
                    </a:ln>
                    <a:noFill/>
                  </a:endParaRPr>
                </a:p>
              </p:txBody>
            </p:sp>
          </p:grpSp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C2F5FB6F-3809-BC5A-9803-EA7F8CC30139}"/>
                  </a:ext>
                </a:extLst>
              </p:cNvPr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8124" y="5744"/>
                <a:ext cx="3918" cy="3836"/>
                <a:chOff x="8124" y="5744"/>
                <a:chExt cx="3918" cy="3836"/>
              </a:xfrm>
            </p:grpSpPr>
            <p:pic>
              <p:nvPicPr>
                <p:cNvPr id="9" name="图片 8">
                  <a:extLst>
                    <a:ext uri="{FF2B5EF4-FFF2-40B4-BE49-F238E27FC236}">
                      <a16:creationId xmlns:a16="http://schemas.microsoft.com/office/drawing/2014/main" id="{E2159524-BCB4-0BDF-9299-994F97F7C63F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14"/>
                  </p:custDataLst>
                </p:nvPr>
              </p:nvPicPr>
              <p:blipFill>
                <a:blip r:embed="rId23"/>
                <a:srcRect t="17144" r="1544" b="38318"/>
                <a:stretch>
                  <a:fillRect/>
                </a:stretch>
              </p:blipFill>
              <p:spPr>
                <a:xfrm>
                  <a:off x="8124" y="5744"/>
                  <a:ext cx="3918" cy="3837"/>
                </a:xfrm>
                <a:prstGeom prst="rect">
                  <a:avLst/>
                </a:prstGeom>
              </p:spPr>
            </p:pic>
            <p:sp>
              <p:nvSpPr>
                <p:cNvPr id="10" name="矩形 9">
                  <a:extLst>
                    <a:ext uri="{FF2B5EF4-FFF2-40B4-BE49-F238E27FC236}">
                      <a16:creationId xmlns:a16="http://schemas.microsoft.com/office/drawing/2014/main" id="{7B46301F-7542-A101-5718-5A07F7D2A341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0181" y="8225"/>
                  <a:ext cx="1129" cy="605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n>
                      <a:solidFill>
                        <a:srgbClr val="FF0000"/>
                      </a:solidFill>
                    </a:ln>
                    <a:noFill/>
                  </a:endParaRPr>
                </a:p>
              </p:txBody>
            </p:sp>
          </p:grpSp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52CA83F-724B-0650-DFB8-89D7AF20C2C9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3214" y="5038"/>
              <a:ext cx="854" cy="60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二、信息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97560" y="1696085"/>
            <a:ext cx="5548630" cy="419544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李老师的矫正视力是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5.0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2025</a:t>
            </a:r>
            <a:r>
              <a:rPr lang="zh-CN" altLang="en-US" sz="2800" b="1" dirty="0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年本科批物理类分数是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426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小明的身高是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175</a:t>
            </a:r>
            <a:r>
              <a:rPr lang="en-US" altLang="zh-CN" sz="2800" b="1" dirty="0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CM             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/>
          <p:cNvPicPr/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51330" y="4058920"/>
            <a:ext cx="1525270" cy="139382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450590" y="4551045"/>
            <a:ext cx="18580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禁止吸烟</a:t>
            </a:r>
            <a:endParaRPr lang="zh-CN" altLang="en-US" sz="2400"/>
          </a:p>
        </p:txBody>
      </p:sp>
      <p:sp>
        <p:nvSpPr>
          <p:cNvPr id="15" name="圆角矩形 14"/>
          <p:cNvSpPr/>
          <p:nvPr>
            <p:custDataLst>
              <p:tags r:id="rId5"/>
            </p:custDataLst>
          </p:nvPr>
        </p:nvSpPr>
        <p:spPr>
          <a:xfrm>
            <a:off x="2803525" y="1259205"/>
            <a:ext cx="1199515" cy="594360"/>
          </a:xfrm>
          <a:prstGeom prst="roundRect">
            <a:avLst/>
          </a:prstGeom>
          <a:solidFill>
            <a:srgbClr val="1B90A2"/>
          </a:solidFill>
          <a:ln>
            <a:solidFill>
              <a:srgbClr val="1B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7099935" y="1048385"/>
            <a:ext cx="3482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、</a:t>
            </a:r>
            <a:r>
              <a:rPr 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信息的概念</a:t>
            </a:r>
          </a:p>
        </p:txBody>
      </p:sp>
      <p:sp>
        <p:nvSpPr>
          <p:cNvPr id="18" name="等腰三角形 17"/>
          <p:cNvSpPr/>
          <p:nvPr>
            <p:custDataLst>
              <p:tags r:id="rId7"/>
            </p:custDataLst>
          </p:nvPr>
        </p:nvSpPr>
        <p:spPr>
          <a:xfrm rot="5400000" flipH="1">
            <a:off x="6715760" y="1290320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8"/>
            </p:custDataLst>
          </p:nvPr>
        </p:nvSpPr>
        <p:spPr>
          <a:xfrm>
            <a:off x="6879590" y="1730375"/>
            <a:ext cx="45034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信息是数据经过存储、分析及解释后所产生的意义。</a:t>
            </a:r>
          </a:p>
        </p:txBody>
      </p:sp>
      <p:sp>
        <p:nvSpPr>
          <p:cNvPr id="23" name="文本框 22"/>
          <p:cNvSpPr txBox="1"/>
          <p:nvPr>
            <p:custDataLst>
              <p:tags r:id="rId9"/>
            </p:custDataLst>
          </p:nvPr>
        </p:nvSpPr>
        <p:spPr>
          <a:xfrm>
            <a:off x="8573770" y="3105785"/>
            <a:ext cx="1856105" cy="46037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l" fontAlgn="auto"/>
            <a:r>
              <a: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5.0      175</a:t>
            </a:r>
          </a:p>
        </p:txBody>
      </p: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7997825" y="4692650"/>
            <a:ext cx="3385185" cy="1135054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李老师的矫正视力是5.0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小明的身高是175CM 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6983730" y="3090228"/>
            <a:ext cx="95313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 fontAlgn="auto">
              <a:lnSpc>
                <a:spcPct val="100000"/>
              </a:lnSpc>
            </a:pPr>
            <a:r>
              <a:rPr lang="zh-CN" altLang="en-US" sz="25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4" name="文本框 33"/>
          <p:cNvSpPr txBox="1"/>
          <p:nvPr>
            <p:custDataLst>
              <p:tags r:id="rId12"/>
            </p:custDataLst>
          </p:nvPr>
        </p:nvSpPr>
        <p:spPr>
          <a:xfrm>
            <a:off x="6983730" y="4826318"/>
            <a:ext cx="95313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 fontAlgn="auto">
              <a:lnSpc>
                <a:spcPct val="100000"/>
              </a:lnSpc>
            </a:pPr>
            <a:r>
              <a:rPr lang="zh-CN" altLang="en-US" sz="2500" b="1">
                <a:solidFill>
                  <a:srgbClr val="1B90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  <p:sp>
        <p:nvSpPr>
          <p:cNvPr id="25" name="下箭头 24"/>
          <p:cNvSpPr/>
          <p:nvPr>
            <p:custDataLst>
              <p:tags r:id="rId13"/>
            </p:custDataLst>
          </p:nvPr>
        </p:nvSpPr>
        <p:spPr>
          <a:xfrm>
            <a:off x="9419590" y="3742690"/>
            <a:ext cx="313055" cy="863600"/>
          </a:xfrm>
          <a:prstGeom prst="downArrow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 animBg="1"/>
      <p:bldP spid="36" grpId="0"/>
      <p:bldP spid="23" grpId="0" animBg="1"/>
      <p:bldP spid="24" grpId="0" animBg="1"/>
      <p:bldP spid="48" grpId="0"/>
      <p:bldP spid="3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二、信息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70890" y="1550035"/>
            <a:ext cx="4264660" cy="1014730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数据是信息的符号表示；信息是数据的内涵，是对数据的语义解释。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648450" y="1464945"/>
            <a:ext cx="5111115" cy="1476375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单纯的数据不能表达具体的含义，在对数据进行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或赋予其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具体的情境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后，就成了有意义的信息。</a:t>
            </a:r>
          </a:p>
        </p:txBody>
      </p:sp>
      <p:sp>
        <p:nvSpPr>
          <p:cNvPr id="7" name="等腰三角形 6"/>
          <p:cNvSpPr/>
          <p:nvPr>
            <p:custDataLst>
              <p:tags r:id="rId4"/>
            </p:custDataLst>
          </p:nvPr>
        </p:nvSpPr>
        <p:spPr>
          <a:xfrm rot="5400000" flipH="1">
            <a:off x="314325" y="1631315"/>
            <a:ext cx="440055" cy="36512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8" name="等腰三角形 7"/>
          <p:cNvSpPr/>
          <p:nvPr>
            <p:custDataLst>
              <p:tags r:id="rId5"/>
            </p:custDataLst>
          </p:nvPr>
        </p:nvSpPr>
        <p:spPr>
          <a:xfrm rot="5400000" flipH="1">
            <a:off x="6162040" y="1610995"/>
            <a:ext cx="440055" cy="32829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784860" y="781050"/>
            <a:ext cx="39649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、数据与</a:t>
            </a:r>
            <a:r>
              <a:rPr lang="zh-CN" sz="24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信息的关系</a:t>
            </a:r>
            <a:endParaRPr lang="zh-CN" altLang="en-US" sz="2400" b="1">
              <a:solidFill>
                <a:srgbClr val="1B90A2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等腰三角形 8"/>
          <p:cNvSpPr/>
          <p:nvPr>
            <p:custDataLst>
              <p:tags r:id="rId7"/>
            </p:custDataLst>
          </p:nvPr>
        </p:nvSpPr>
        <p:spPr>
          <a:xfrm rot="5400000" flipH="1">
            <a:off x="400685" y="102298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/>
          <a:srcRect t="12660" r="25657" b="21683"/>
          <a:stretch>
            <a:fillRect/>
          </a:stretch>
        </p:blipFill>
        <p:spPr>
          <a:xfrm>
            <a:off x="171450" y="3119755"/>
            <a:ext cx="5532755" cy="2120900"/>
          </a:xfrm>
          <a:prstGeom prst="rect">
            <a:avLst/>
          </a:prstGeom>
        </p:spPr>
      </p:pic>
      <p:grpSp>
        <p:nvGrpSpPr>
          <p:cNvPr id="46" name="组合 45"/>
          <p:cNvGrpSpPr/>
          <p:nvPr>
            <p:custDataLst>
              <p:tags r:id="rId9"/>
            </p:custDataLst>
          </p:nvPr>
        </p:nvGrpSpPr>
        <p:grpSpPr>
          <a:xfrm>
            <a:off x="6467655" y="3124621"/>
            <a:ext cx="4989685" cy="2756104"/>
            <a:chOff x="9558" y="1855"/>
            <a:chExt cx="7859" cy="4341"/>
          </a:xfrm>
        </p:grpSpPr>
        <p:pic>
          <p:nvPicPr>
            <p:cNvPr id="47" name="图片 46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9558" y="2443"/>
              <a:ext cx="1823" cy="1823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4562" y="2443"/>
              <a:ext cx="2345" cy="1716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12329" y="2000"/>
              <a:ext cx="1414" cy="1333"/>
            </a:xfrm>
            <a:prstGeom prst="rect">
              <a:avLst/>
            </a:prstGeom>
          </p:spPr>
        </p:pic>
        <p:cxnSp>
          <p:nvCxnSpPr>
            <p:cNvPr id="51" name="直线箭头连接符 41"/>
            <p:cNvCxnSpPr/>
            <p:nvPr>
              <p:custDataLst>
                <p:tags r:id="rId14"/>
              </p:custDataLst>
            </p:nvPr>
          </p:nvCxnSpPr>
          <p:spPr>
            <a:xfrm>
              <a:off x="11423" y="3354"/>
              <a:ext cx="347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>
              <p:custDataLst>
                <p:tags r:id="rId15"/>
              </p:custDataLst>
            </p:nvPr>
          </p:nvSpPr>
          <p:spPr>
            <a:xfrm>
              <a:off x="11381" y="3492"/>
              <a:ext cx="3662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800">
                  <a:solidFill>
                    <a:srgbClr val="FF0000"/>
                  </a:solidFill>
                  <a:latin typeface="Yuanti SC" panose="02010600040101010101" pitchFamily="2" charset="-122"/>
                  <a:ea typeface="Yuanti SC" panose="02010600040101010101" pitchFamily="2" charset="-122"/>
                </a:rPr>
                <a:t>数据处理</a:t>
              </a:r>
              <a:r>
                <a:rPr kumimoji="1" lang="zh-CN" altLang="en-US" sz="1800">
                  <a:solidFill>
                    <a:srgbClr val="7030A0"/>
                  </a:solidFill>
                  <a:latin typeface="Yuanti SC" panose="02010600040101010101" pitchFamily="2" charset="-122"/>
                  <a:ea typeface="Yuanti SC" panose="02010600040101010101" pitchFamily="2" charset="-122"/>
                </a:rPr>
                <a:t>就是把原始数据转换成人们所需要的信息的过程</a:t>
              </a:r>
            </a:p>
          </p:txBody>
        </p:sp>
        <p:sp>
          <p:nvSpPr>
            <p:cNvPr id="53" name="文本框 52"/>
            <p:cNvSpPr txBox="1"/>
            <p:nvPr>
              <p:custDataLst>
                <p:tags r:id="rId16"/>
              </p:custDataLst>
            </p:nvPr>
          </p:nvSpPr>
          <p:spPr>
            <a:xfrm>
              <a:off x="9558" y="1855"/>
              <a:ext cx="182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800">
                  <a:latin typeface="Yuanti SC" panose="02010600040101010101" pitchFamily="2" charset="-122"/>
                  <a:ea typeface="Yuanti SC" panose="02010600040101010101" pitchFamily="2" charset="-122"/>
                </a:rPr>
                <a:t>原始数据</a:t>
              </a:r>
            </a:p>
          </p:txBody>
        </p:sp>
        <p:sp>
          <p:nvSpPr>
            <p:cNvPr id="54" name="文本框 53"/>
            <p:cNvSpPr txBox="1"/>
            <p:nvPr>
              <p:custDataLst>
                <p:tags r:id="rId17"/>
              </p:custDataLst>
            </p:nvPr>
          </p:nvSpPr>
          <p:spPr>
            <a:xfrm>
              <a:off x="14562" y="1873"/>
              <a:ext cx="285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800">
                  <a:latin typeface="Yuanti SC" panose="02010600040101010101" pitchFamily="2" charset="-122"/>
                  <a:ea typeface="Yuanti SC" panose="02010600040101010101" pitchFamily="2" charset="-122"/>
                </a:rPr>
                <a:t>人们需要的信息</a:t>
              </a:r>
            </a:p>
          </p:txBody>
        </p:sp>
        <p:grpSp>
          <p:nvGrpSpPr>
            <p:cNvPr id="55" name="组合 54"/>
            <p:cNvGrpSpPr/>
            <p:nvPr>
              <p:custDataLst>
                <p:tags r:id="rId18"/>
              </p:custDataLst>
            </p:nvPr>
          </p:nvGrpSpPr>
          <p:grpSpPr>
            <a:xfrm>
              <a:off x="10469" y="4404"/>
              <a:ext cx="5613" cy="1243"/>
              <a:chOff x="1950720" y="5581009"/>
              <a:chExt cx="2720135" cy="480157"/>
            </a:xfrm>
          </p:grpSpPr>
          <p:cxnSp>
            <p:nvCxnSpPr>
              <p:cNvPr id="56" name="直线连接符 47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1968138" y="5583392"/>
                <a:ext cx="8346" cy="47777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线连接符 48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1950720" y="6061166"/>
                <a:ext cx="272013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线箭头连接符 49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4670855" y="5581009"/>
                <a:ext cx="0" cy="47777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椭圆 58"/>
            <p:cNvSpPr/>
            <p:nvPr>
              <p:custDataLst>
                <p:tags r:id="rId19"/>
              </p:custDataLst>
            </p:nvPr>
          </p:nvSpPr>
          <p:spPr>
            <a:xfrm>
              <a:off x="10069" y="4612"/>
              <a:ext cx="890" cy="8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400"/>
                <a:t>采集</a:t>
              </a:r>
            </a:p>
          </p:txBody>
        </p:sp>
        <p:sp>
          <p:nvSpPr>
            <p:cNvPr id="60" name="椭圆 59"/>
            <p:cNvSpPr/>
            <p:nvPr>
              <p:custDataLst>
                <p:tags r:id="rId20"/>
              </p:custDataLst>
            </p:nvPr>
          </p:nvSpPr>
          <p:spPr>
            <a:xfrm>
              <a:off x="10938" y="5084"/>
              <a:ext cx="1099" cy="109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800"/>
                <a:t>加工</a:t>
              </a:r>
            </a:p>
          </p:txBody>
        </p:sp>
        <p:sp>
          <p:nvSpPr>
            <p:cNvPr id="61" name="椭圆 60"/>
            <p:cNvSpPr/>
            <p:nvPr>
              <p:custDataLst>
                <p:tags r:id="rId21"/>
              </p:custDataLst>
            </p:nvPr>
          </p:nvSpPr>
          <p:spPr>
            <a:xfrm>
              <a:off x="12139" y="5097"/>
              <a:ext cx="1099" cy="109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800"/>
                <a:t>传输</a:t>
              </a:r>
            </a:p>
          </p:txBody>
        </p:sp>
        <p:sp>
          <p:nvSpPr>
            <p:cNvPr id="62" name="椭圆 61"/>
            <p:cNvSpPr/>
            <p:nvPr>
              <p:custDataLst>
                <p:tags r:id="rId22"/>
              </p:custDataLst>
            </p:nvPr>
          </p:nvSpPr>
          <p:spPr>
            <a:xfrm>
              <a:off x="13341" y="5084"/>
              <a:ext cx="1099" cy="109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800"/>
                <a:t>存储</a:t>
              </a:r>
            </a:p>
          </p:txBody>
        </p:sp>
        <p:sp>
          <p:nvSpPr>
            <p:cNvPr id="63" name="椭圆 62"/>
            <p:cNvSpPr/>
            <p:nvPr>
              <p:custDataLst>
                <p:tags r:id="rId23"/>
              </p:custDataLst>
            </p:nvPr>
          </p:nvSpPr>
          <p:spPr>
            <a:xfrm>
              <a:off x="14541" y="5097"/>
              <a:ext cx="1099" cy="109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800"/>
                <a:t>检索</a:t>
              </a:r>
            </a:p>
          </p:txBody>
        </p:sp>
        <p:sp>
          <p:nvSpPr>
            <p:cNvPr id="64" name="椭圆 63"/>
            <p:cNvSpPr/>
            <p:nvPr>
              <p:custDataLst>
                <p:tags r:id="rId24"/>
              </p:custDataLst>
            </p:nvPr>
          </p:nvSpPr>
          <p:spPr>
            <a:xfrm>
              <a:off x="15626" y="4655"/>
              <a:ext cx="890" cy="8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400"/>
                <a:t>输出</a:t>
              </a:r>
            </a:p>
          </p:txBody>
        </p:sp>
      </p:grpSp>
      <p:pic>
        <p:nvPicPr>
          <p:cNvPr id="65" name="图片 6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9055" y="5009515"/>
            <a:ext cx="1123950" cy="2952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565785" y="79375"/>
            <a:ext cx="6534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二、信息</a:t>
            </a: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1654175" y="865505"/>
            <a:ext cx="186182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b="1">
                <a:solidFill>
                  <a:srgbClr val="1B90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举个例子</a:t>
            </a:r>
          </a:p>
        </p:txBody>
      </p:sp>
      <p:sp>
        <p:nvSpPr>
          <p:cNvPr id="17" name="等腰三角形 16"/>
          <p:cNvSpPr/>
          <p:nvPr>
            <p:custDataLst>
              <p:tags r:id="rId3"/>
            </p:custDataLst>
          </p:nvPr>
        </p:nvSpPr>
        <p:spPr>
          <a:xfrm rot="5400000" flipH="1">
            <a:off x="1155700" y="1157605"/>
            <a:ext cx="440055" cy="328295"/>
          </a:xfrm>
          <a:prstGeom prst="triangle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>
            <p:custDataLst>
              <p:tags r:id="rId4"/>
            </p:custDataLst>
          </p:nvPr>
        </p:nvPicPr>
        <p:blipFill>
          <a:blip r:embed="rId18"/>
          <a:srcRect l="9194" t="21583" r="9056" b="13556"/>
          <a:stretch>
            <a:fillRect/>
          </a:stretch>
        </p:blipFill>
        <p:spPr>
          <a:xfrm>
            <a:off x="5753100" y="865505"/>
            <a:ext cx="1162685" cy="968375"/>
          </a:xfrm>
          <a:prstGeom prst="rect">
            <a:avLst/>
          </a:prstGeom>
        </p:spPr>
      </p:pic>
      <p:sp>
        <p:nvSpPr>
          <p:cNvPr id="24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5603240" y="1902460"/>
            <a:ext cx="4744085" cy="1135380"/>
          </a:xfrm>
          <a:prstGeom prst="rect">
            <a:avLst/>
          </a:prstGeom>
        </p:spPr>
        <p:txBody>
          <a:bodyPr lIns="108850" tIns="54425" rIns="108850" bIns="54425"/>
          <a:lstStyle/>
          <a:p>
            <a:pPr defTabSz="1088390">
              <a:lnSpc>
                <a:spcPct val="150000"/>
              </a:lnSpc>
              <a:defRPr/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图中的</a:t>
            </a: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“27”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“32”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“66%‘’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等数字是</a:t>
            </a: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2" name="object 8"/>
          <p:cNvSpPr txBox="1"/>
          <p:nvPr>
            <p:custDataLst>
              <p:tags r:id="rId6"/>
            </p:custDataLst>
          </p:nvPr>
        </p:nvSpPr>
        <p:spPr>
          <a:xfrm>
            <a:off x="5522595" y="3934460"/>
            <a:ext cx="5217795" cy="1090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</a:pPr>
            <a:r>
              <a:rPr 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 spc="15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今天的气温是</a:t>
            </a:r>
            <a:r>
              <a:rPr lang="en-US" altLang="zh-CN" sz="2000" spc="15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27-32℃</a:t>
            </a:r>
            <a:r>
              <a:rPr 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” </a:t>
            </a:r>
            <a:r>
              <a:rPr lang="zh-CN" altLang="en-US" sz="2000" spc="15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、</a:t>
            </a:r>
            <a:endParaRPr lang="en-US" altLang="zh-CN" sz="2000" spc="15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  <a:p>
            <a:pPr marL="12700">
              <a:lnSpc>
                <a:spcPts val="2835"/>
              </a:lnSpc>
            </a:pPr>
            <a:r>
              <a:rPr 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sz="2000" spc="15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+mn-ea"/>
              </a:rPr>
              <a:t>今日相对湿度</a:t>
            </a:r>
            <a:r>
              <a:rPr lang="zh-CN" sz="2000" spc="15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+mn-ea"/>
              </a:rPr>
              <a:t>是</a:t>
            </a:r>
            <a:r>
              <a: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6%”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这是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信息</a:t>
            </a:r>
            <a:endParaRPr lang="en-US" altLang="zh-CN" sz="2800" spc="15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  <a:p>
            <a:pPr marL="12700">
              <a:lnSpc>
                <a:spcPts val="2835"/>
              </a:lnSpc>
            </a:pPr>
            <a:r>
              <a:rPr sz="20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</a:t>
            </a:r>
          </a:p>
        </p:txBody>
      </p:sp>
      <p:sp>
        <p:nvSpPr>
          <p:cNvPr id="2" name="下箭头 1"/>
          <p:cNvSpPr/>
          <p:nvPr>
            <p:custDataLst>
              <p:tags r:id="rId7"/>
            </p:custDataLst>
          </p:nvPr>
        </p:nvSpPr>
        <p:spPr>
          <a:xfrm rot="16200000">
            <a:off x="4334317" y="3042178"/>
            <a:ext cx="648000" cy="1188000"/>
          </a:xfrm>
          <a:prstGeom prst="downArrow">
            <a:avLst/>
          </a:prstGeom>
          <a:solidFill>
            <a:srgbClr val="1B9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>
            <p:custDataLst>
              <p:tags r:id="rId8"/>
            </p:custDataLst>
          </p:nvPr>
        </p:nvGrpSpPr>
        <p:grpSpPr>
          <a:xfrm>
            <a:off x="1167765" y="1751330"/>
            <a:ext cx="2487930" cy="4331970"/>
            <a:chOff x="1839" y="2758"/>
            <a:chExt cx="3918" cy="6822"/>
          </a:xfrm>
        </p:grpSpPr>
        <p:grpSp>
          <p:nvGrpSpPr>
            <p:cNvPr id="44" name="组合 43"/>
            <p:cNvGrpSpPr/>
            <p:nvPr>
              <p:custDataLst>
                <p:tags r:id="rId9"/>
              </p:custDataLst>
            </p:nvPr>
          </p:nvGrpSpPr>
          <p:grpSpPr>
            <a:xfrm>
              <a:off x="1839" y="2758"/>
              <a:ext cx="3918" cy="6822"/>
              <a:chOff x="8124" y="2758"/>
              <a:chExt cx="3918" cy="6822"/>
            </a:xfrm>
          </p:grpSpPr>
          <p:grpSp>
            <p:nvGrpSpPr>
              <p:cNvPr id="42" name="组合 41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8146" y="2758"/>
                <a:ext cx="3836" cy="2919"/>
                <a:chOff x="8146" y="2758"/>
                <a:chExt cx="3836" cy="2919"/>
              </a:xfrm>
            </p:grpSpPr>
            <p:pic>
              <p:nvPicPr>
                <p:cNvPr id="22" name="图片 21"/>
                <p:cNvPicPr>
                  <a:picLocks noChangeAspect="1"/>
                </p:cNvPicPr>
                <p:nvPr>
                  <p:custDataLst>
                    <p:tags r:id="rId15"/>
                  </p:custDataLst>
                </p:nvPr>
              </p:nvPicPr>
              <p:blipFill>
                <a:blip r:embed="rId19"/>
                <a:srcRect l="4909" t="4459" r="3678" b="63847"/>
                <a:stretch>
                  <a:fillRect/>
                </a:stretch>
              </p:blipFill>
              <p:spPr>
                <a:xfrm>
                  <a:off x="8146" y="2758"/>
                  <a:ext cx="3836" cy="2880"/>
                </a:xfrm>
                <a:prstGeom prst="rect">
                  <a:avLst/>
                </a:prstGeom>
              </p:spPr>
            </p:pic>
            <p:sp>
              <p:nvSpPr>
                <p:cNvPr id="40" name="矩形 3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1096" y="5072"/>
                  <a:ext cx="886" cy="605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n>
                      <a:solidFill>
                        <a:srgbClr val="FF0000"/>
                      </a:solidFill>
                    </a:ln>
                    <a:noFill/>
                  </a:endParaRPr>
                </a:p>
              </p:txBody>
            </p:sp>
          </p:grpSp>
          <p:grpSp>
            <p:nvGrpSpPr>
              <p:cNvPr id="43" name="组合 42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8124" y="5744"/>
                <a:ext cx="3918" cy="3836"/>
                <a:chOff x="8124" y="5744"/>
                <a:chExt cx="3918" cy="3836"/>
              </a:xfrm>
            </p:grpSpPr>
            <p:pic>
              <p:nvPicPr>
                <p:cNvPr id="35" name="图片 34"/>
                <p:cNvPicPr>
                  <a:picLocks noChangeAspect="1"/>
                </p:cNvPicPr>
                <p:nvPr>
                  <p:custDataLst>
                    <p:tags r:id="rId13"/>
                  </p:custDataLst>
                </p:nvPr>
              </p:nvPicPr>
              <p:blipFill>
                <a:blip r:embed="rId20"/>
                <a:srcRect t="17144" r="1544" b="38318"/>
                <a:stretch>
                  <a:fillRect/>
                </a:stretch>
              </p:blipFill>
              <p:spPr>
                <a:xfrm>
                  <a:off x="8124" y="5744"/>
                  <a:ext cx="3918" cy="3837"/>
                </a:xfrm>
                <a:prstGeom prst="rect">
                  <a:avLst/>
                </a:prstGeom>
              </p:spPr>
            </p:pic>
            <p:sp>
              <p:nvSpPr>
                <p:cNvPr id="41" name="矩形 40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0181" y="8225"/>
                  <a:ext cx="1129" cy="605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n>
                      <a:solidFill>
                        <a:srgbClr val="FF0000"/>
                      </a:solidFill>
                    </a:ln>
                    <a:noFill/>
                  </a:endParaRPr>
                </a:p>
              </p:txBody>
            </p:sp>
          </p:grpSp>
        </p:grpSp>
        <p:sp>
          <p:nvSpPr>
            <p:cNvPr id="3" name="矩形 2"/>
            <p:cNvSpPr/>
            <p:nvPr>
              <p:custDataLst>
                <p:tags r:id="rId10"/>
              </p:custDataLst>
            </p:nvPr>
          </p:nvSpPr>
          <p:spPr>
            <a:xfrm>
              <a:off x="3214" y="5038"/>
              <a:ext cx="854" cy="60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2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Tk4YzY1NmJhODM4YmE3MDMyNzc4NDljYjE4ZGQ3Nj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  <p:tag name="KSO_WM_UNIT_PLACING_PICTURE_USER_VIEWPORT" val="{&quot;height&quot;:5654.743307086614,&quot;width&quot;:13550.311811023621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9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0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  <p:tag name="MH" val="20160202082519"/>
  <p:tag name="MH_LIBRARY" val="GRAPHIC"/>
  <p:tag name="MH_ORDER" val="1"/>
  <p:tag name="MH_TYPE" val="SubTitl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"/>
  <p:tag name="MH" val="20160202082519"/>
  <p:tag name="MH_LIBRARY" val="GRAPHIC"/>
  <p:tag name="MH_ORDER" val="1"/>
  <p:tag name="MH_TYPE" val="SubTitl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"/>
  <p:tag name="MH" val="20160202082519"/>
  <p:tag name="MH_LIBRARY" val="GRAPHIC"/>
  <p:tag name="MH_ORDER" val="1"/>
  <p:tag name="MH_TYPE" val="SubTitl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"/>
  <p:tag name="MH" val="20160202082519"/>
  <p:tag name="MH_LIBRARY" val="GRAPHIC"/>
  <p:tag name="MH_ORDER" val="1"/>
  <p:tag name="MH_TYPE" val="SubTitl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8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1844</Words>
  <Application>Microsoft Office PowerPoint</Application>
  <PresentationFormat>宽屏</PresentationFormat>
  <Paragraphs>212</Paragraphs>
  <Slides>28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9" baseType="lpstr">
      <vt:lpstr>Yuanti SC</vt:lpstr>
      <vt:lpstr>黑体</vt:lpstr>
      <vt:lpstr>思源黑体</vt:lpstr>
      <vt:lpstr>微软雅黑</vt:lpstr>
      <vt:lpstr>Arial</vt:lpstr>
      <vt:lpstr>Calibri</vt:lpstr>
      <vt:lpstr>Calibri Light</vt:lpstr>
      <vt:lpstr>Times New Roman</vt:lpstr>
      <vt:lpstr>Wingdings</vt:lpstr>
      <vt:lpstr>Office 主题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数据分析是指用适当的统计分析方法对收集来的大量数据进行分析、提取有用信息，并形成结果的过程。</vt:lpstr>
      <vt:lpstr>PowerPoint 演示文稿</vt:lpstr>
      <vt:lpstr>PowerPoint 演示文稿</vt:lpstr>
      <vt:lpstr>PowerPoint 演示文稿</vt:lpstr>
      <vt:lpstr>B</vt:lpstr>
      <vt:lpstr>PowerPoint 演示文稿</vt:lpstr>
      <vt:lpstr>C</vt:lpstr>
      <vt:lpstr>4 、某中学想要获取全体高一学生对选科偏好的第一手数据，最便捷高效的数据采集方法是（       )（单选）</vt:lpstr>
      <vt:lpstr>5 下列渠道获取的数据属于间接数据的是（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rbm.xkw.com</dc:creator>
  <cp:lastModifiedBy>1401228995@qq.com</cp:lastModifiedBy>
  <cp:revision>3</cp:revision>
  <cp:lastPrinted>2026-01-26T13:58:17Z</cp:lastPrinted>
  <dcterms:created xsi:type="dcterms:W3CDTF">2026-01-26T13:58:17Z</dcterms:created>
  <dcterms:modified xsi:type="dcterms:W3CDTF">2026-08-31T16:15:17Z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